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2" r:id="rId4"/>
  </p:sldMasterIdLst>
  <p:notesMasterIdLst>
    <p:notesMasterId r:id="rId14"/>
  </p:notesMasterIdLst>
  <p:handoutMasterIdLst>
    <p:handoutMasterId r:id="rId15"/>
  </p:handoutMasterIdLst>
  <p:sldIdLst>
    <p:sldId id="469" r:id="rId5"/>
    <p:sldId id="521" r:id="rId6"/>
    <p:sldId id="512" r:id="rId7"/>
    <p:sldId id="522" r:id="rId8"/>
    <p:sldId id="523" r:id="rId9"/>
    <p:sldId id="525" r:id="rId10"/>
    <p:sldId id="526" r:id="rId11"/>
    <p:sldId id="527" r:id="rId12"/>
    <p:sldId id="529" r:id="rId1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D97700-BCAA-EBB1-D000-A8C520FBCEED}" name="Jha, Anvit" initials="AJ" userId="S::703294169@GENPACT.COM::b1eb1c73-c47c-44d2-ab2e-b31f03321674" providerId="AD"/>
  <p188:author id="{9438140A-8B41-0F57-43FD-B1E0AC64E076}" name="Poucher, Jo M" initials="PJ" userId="S::770002074@genpact.com::6e2a13c6-28fe-4d1d-b59c-c47100460c1f" providerId="AD"/>
  <p188:author id="{85FD530E-BB0A-7B33-BCF8-6E700D579E7E}" name="Chhajer, Surbhi" initials="CS" userId="S::703284188@genpact.com::ab9a6e11-b60f-4bd7-a567-bf4bbe6f7639" providerId="AD"/>
  <p188:author id="{8E1D1615-0E75-32C1-4BB6-27BF515212F6}" name="Gibson, Robert" initials="RG" userId="S::750002971@GENPACT.COM::22c3b3e7-23c4-492e-8b66-2c3f8e20b768" providerId="AD"/>
  <p188:author id="{43D58E22-FA7F-E23F-81FF-19F3C9F85CEC}" name="Hitesh Srivastava" initials="HS" userId="S::hitesh.s@timeus.onmicrosoft.com::8853a2d8-04c9-4a9b-b58a-3933ab3dd278" providerId="AD"/>
  <p188:author id="{92CFB123-5001-6234-D037-0BD015A7BE68}" name="Kulkarni, Nayonika Rajendra" initials="NK" userId="S::703399723@genpact.com::119cfd6c-f1b1-44b9-b9b6-8fbf7b3d7217" providerId="AD"/>
  <p188:author id="{892AC723-09FE-C2E9-7F17-E69AD9BFB858}" name="Higgison, Sandra" initials="HS" userId="S::770000391@genpact.com::9a239a09-e31a-4a6e-90ed-5aa8479942e4" providerId="AD"/>
  <p188:author id="{E1F0202A-9B4B-AE5E-FD42-9986E67AAF2E}" name="Reed, Ryan" initials="RR" userId="S::750021218@genpact.com::828d063b-f9d1-49ea-945a-1740030d6404" providerId="AD"/>
  <p188:author id="{C1E3D740-C5F6-32D0-B4A7-93B473E29E23}" name="Shroff, Vikash" initials="SV" userId="S::703177817@genpact.com::56c41661-d5b2-4085-a339-99de003239e7" providerId="AD"/>
  <p188:author id="{3566AF41-AC97-A302-1357-5482EF6D3EED}" name="Blewett, Caitlin" initials="BC" userId="S::750045032@genpact.com::1f19c17c-20c5-4bcc-8517-9a2069caaf0b" providerId="AD"/>
  <p188:author id="{74835145-3365-91C4-528C-1103BBA6D35F}" name="Desai, Prathamesh" initials="PD" userId="S::703380505@genpact.com::b160d955-6ee6-4a13-8d96-1b26a24b6003" providerId="AD"/>
  <p188:author id="{C596904E-649F-80EF-B582-7862CE3A34D7}" name="O, Yogitha" initials="YO" userId="S::703380896@genpact.com::efa90ae9-2fcd-4ef9-aa73-1ab8cf504216" providerId="AD"/>
  <p188:author id="{C2AC6550-70A7-D076-D234-25A61BFA3CF0}" name="Aditri Goyal" initials="AG" userId="S::aditri.g@timeus.onmicrosoft.com::dbeb200e-a741-4cb7-8352-bcf32d21452c" providerId="AD"/>
  <p188:author id="{93085864-0357-2BF2-31B3-708A20C10AB4}" name="Rawat, Ajay" initials="RA" userId="S::302003883@genpact.com::42867331-d814-4bb9-8ef8-8516b1b5a6f0" providerId="AD"/>
  <p188:author id="{9A53AB64-E963-64E1-A0EF-7FCAA95B75DD}" name="Raju Yadav" initials="RY" userId="S::raju.y@timeus.onmicrosoft.com::b4d8ec1c-f4bd-4ac3-a26e-c09f305797d6" providerId="AD"/>
  <p188:author id="{C3F9406F-6D49-8FB3-8634-47379B9BF0A2}" name="Rawat, Ajay" initials="" userId="S::302003883@GENPACT.COM::42867331-d814-4bb9-8ef8-8516b1b5a6f0" providerId="AD"/>
  <p188:author id="{BDBD867E-38C0-72AF-4105-0132F290E732}" name="Saxena, Akshay" initials="AS" userId="S::303027294@GENPACT.COM::7ac90e18-27ce-41a3-8982-3ebe9fd57c17" providerId="AD"/>
  <p188:author id="{A923D983-EC95-FBBD-4902-2AD5C6EC81D4}" name="Jha, Anvit" initials="" userId="S::703294169@genpact.com::b1eb1c73-c47c-44d2-ab2e-b31f03321674" providerId="AD"/>
  <p188:author id="{D52C648A-3F70-6F37-F995-4E6E03D70A4C}" name="Bhattacharya, Subhabrata" initials="SB" userId="S::703250641@GENPACT.COM::9d9a76fc-6172-41fc-a889-6b26303e70e7" providerId="AD"/>
  <p188:author id="{D4BE308E-9FF2-BAF2-9EAC-5917FF55AD3E}" name="Shweta Juneja" initials="SJ" userId="S::shweta.j@timeus.onmicrosoft.com::5720ac25-3b09-4f75-bd02-1ebb4c347997" providerId="AD"/>
  <p188:author id="{872454B6-6223-4264-A7D1-608249DBD6F9}" name="Saxena, Akshay" initials="SA" userId="S::303027294@genpact.com::7ac90e18-27ce-41a3-8982-3ebe9fd57c17" providerId="AD"/>
  <p188:author id="{33DE65BE-AFA3-DB5A-B18A-F8DCB1C06076}" name="Nimisha Mittal" initials="NM" userId="S::nimisha.m@timeus.onmicrosoft.com::fbf3e2ab-9104-49c0-9c29-0ae39c6f0131" providerId="AD"/>
  <p188:author id="{B16F8FD9-0ED7-0BE6-DA71-EF8D0118EF92}" name="Poucher, Jo M" initials="JP" userId="S::770002074@GENPACT.COM::6e2a13c6-28fe-4d1d-b59c-c47100460c1f" providerId="AD"/>
  <p188:author id="{2978C6D9-C419-4025-5256-3DE3F6283E51}" name="Gibson, Robert" initials="GR" userId="S::750002971@genpact.com::22c3b3e7-23c4-492e-8b66-2c3f8e20b768" providerId="AD"/>
  <p188:author id="{0D5927DF-4EB0-66FA-FCB3-C130FA50C084}" name="Higgison, Sandra" initials="SH" userId="S::770000391@GENPACT.COM::9a239a09-e31a-4a6e-90ed-5aa8479942e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AD28"/>
    <a:srgbClr val="FF555F"/>
    <a:srgbClr val="D8D8D8"/>
    <a:srgbClr val="FD4E59"/>
    <a:srgbClr val="BABA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77" autoAdjust="0"/>
    <p:restoredTop sz="94643"/>
  </p:normalViewPr>
  <p:slideViewPr>
    <p:cSldViewPr snapToGrid="0">
      <p:cViewPr varScale="1">
        <p:scale>
          <a:sx n="104" d="100"/>
          <a:sy n="104" d="100"/>
        </p:scale>
        <p:origin x="248" y="80"/>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0B85E0-184D-C7A9-2399-B5F00C1B65B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CBE84C11-B1A9-F50F-54DF-E13F82C7153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06E302C-81E4-452D-B65E-A7F194DF029B}" type="datetimeFigureOut">
              <a:rPr lang="en-IN" smtClean="0"/>
              <a:t>19-03-2025</a:t>
            </a:fld>
            <a:endParaRPr lang="en-IN"/>
          </a:p>
        </p:txBody>
      </p:sp>
      <p:sp>
        <p:nvSpPr>
          <p:cNvPr id="4" name="Footer Placeholder 3">
            <a:extLst>
              <a:ext uri="{FF2B5EF4-FFF2-40B4-BE49-F238E27FC236}">
                <a16:creationId xmlns:a16="http://schemas.microsoft.com/office/drawing/2014/main" id="{6CF024BA-2363-1180-65AD-796CB5E45F7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E67FCBA1-9448-6B58-0184-FA37C4FDEA7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B7CE77C-083D-46BC-AD31-7F4FD01F329C}" type="slidenum">
              <a:rPr lang="en-IN" smtClean="0"/>
              <a:t>‹#›</a:t>
            </a:fld>
            <a:endParaRPr lang="en-IN"/>
          </a:p>
        </p:txBody>
      </p:sp>
    </p:spTree>
    <p:extLst>
      <p:ext uri="{BB962C8B-B14F-4D97-AF65-F5344CB8AC3E}">
        <p14:creationId xmlns:p14="http://schemas.microsoft.com/office/powerpoint/2010/main" val="3492740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09734B9-555B-B849-9C8D-8A1E8B6E136E}" type="datetimeFigureOut">
              <a:rPr lang="en-GB" smtClean="0"/>
              <a:t>19/03/2025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9FFD3E-1587-764D-BD19-EA0F1A2804F6}" type="slidenum">
              <a:rPr lang="en-GB" smtClean="0"/>
              <a:t>‹#›</a:t>
            </a:fld>
            <a:endParaRPr lang="en-GB"/>
          </a:p>
        </p:txBody>
      </p:sp>
    </p:spTree>
    <p:extLst>
      <p:ext uri="{BB962C8B-B14F-4D97-AF65-F5344CB8AC3E}">
        <p14:creationId xmlns:p14="http://schemas.microsoft.com/office/powerpoint/2010/main" val="3585348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37232-7F3C-4885-18CF-84E3599DB0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86CDFC-9A1C-3DB7-3D20-B475D1F230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6984AF-D588-655E-AFED-4E3A656FEA20}"/>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1B5673F6-73FC-CFC3-F506-2E900B5A65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6079618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43D13-4014-FAFE-98F2-27E562934B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A78215-FD07-F08F-4837-EE7003559D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C694E92-C09F-B745-0F46-08D3D02E2BF1}"/>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1A5FEE8E-C4FA-31BB-7A69-2357B62E2C2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7789060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200324-B795-4EB0-DDF5-57C48B36F1A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865109-994A-5FB6-CAC4-863EB3EB8C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018A33-BFE4-EDF4-831D-B479596DE72B}"/>
              </a:ext>
            </a:extLst>
          </p:cNvPr>
          <p:cNvSpPr>
            <a:spLocks noGrp="1"/>
          </p:cNvSpPr>
          <p:nvPr>
            <p:ph type="body" idx="1"/>
          </p:nvPr>
        </p:nvSpPr>
        <p:spPr/>
        <p:txBody>
          <a:bodyPr/>
          <a:lstStyle/>
          <a:p>
            <a:endParaRPr lang="en-IN"/>
          </a:p>
        </p:txBody>
      </p:sp>
      <p:sp>
        <p:nvSpPr>
          <p:cNvPr id="4" name="Slide Number Placeholder 3">
            <a:extLst>
              <a:ext uri="{FF2B5EF4-FFF2-40B4-BE49-F238E27FC236}">
                <a16:creationId xmlns:a16="http://schemas.microsoft.com/office/drawing/2014/main" id="{7C2BD4FC-7282-8AA2-DFE8-28366F2968E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A9FFD3E-1587-764D-BD19-EA0F1A2804F6}" type="slidenum">
              <a:rPr kumimoji="0" lang="en-GB" sz="1200" b="0" i="0" u="none" strike="noStrike" kern="0" cap="none" spc="0" normalizeH="0" baseline="0" noProof="0" smtClean="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GB" sz="12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1334032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4.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5.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9.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0.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8.sv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jpe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jpe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png"/><Relationship Id="rId4" Type="http://schemas.openxmlformats.org/officeDocument/2006/relationships/image" Target="../media/image8.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8.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014EC77-8C42-F6FA-8179-5C9EA77272E4}"/>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4" name="Rectangle 3">
            <a:extLst>
              <a:ext uri="{FF2B5EF4-FFF2-40B4-BE49-F238E27FC236}">
                <a16:creationId xmlns:a16="http://schemas.microsoft.com/office/drawing/2014/main" id="{E7A33215-CC12-D208-5CCE-E5972FAA08B4}"/>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sp>
        <p:nvSpPr>
          <p:cNvPr id="5" name="Google Shape;41;p28">
            <a:extLst>
              <a:ext uri="{FF2B5EF4-FFF2-40B4-BE49-F238E27FC236}">
                <a16:creationId xmlns:a16="http://schemas.microsoft.com/office/drawing/2014/main" id="{33382448-C39A-B656-11E6-9701FDBADBBB}"/>
              </a:ext>
            </a:extLst>
          </p:cNvPr>
          <p:cNvSpPr txBox="1">
            <a:spLocks noGrp="1"/>
          </p:cNvSpPr>
          <p:nvPr>
            <p:ph type="title" hasCustomPrompt="1"/>
          </p:nvPr>
        </p:nvSpPr>
        <p:spPr>
          <a:xfrm>
            <a:off x="1256037"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Title Slide</a:t>
            </a:r>
            <a:endParaRPr/>
          </a:p>
        </p:txBody>
      </p:sp>
      <p:sp>
        <p:nvSpPr>
          <p:cNvPr id="19" name="Google Shape;24;p26">
            <a:extLst>
              <a:ext uri="{FF2B5EF4-FFF2-40B4-BE49-F238E27FC236}">
                <a16:creationId xmlns:a16="http://schemas.microsoft.com/office/drawing/2014/main" id="{86079E78-6613-8F8B-B6B7-3D6721D2337B}"/>
              </a:ext>
            </a:extLst>
          </p:cNvPr>
          <p:cNvSpPr txBox="1">
            <a:spLocks noGrp="1"/>
          </p:cNvSpPr>
          <p:nvPr>
            <p:ph type="body" idx="2" hasCustomPrompt="1"/>
          </p:nvPr>
        </p:nvSpPr>
        <p:spPr>
          <a:xfrm>
            <a:off x="1264160"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grpSp>
        <p:nvGrpSpPr>
          <p:cNvPr id="20" name="Group 19">
            <a:extLst>
              <a:ext uri="{FF2B5EF4-FFF2-40B4-BE49-F238E27FC236}">
                <a16:creationId xmlns:a16="http://schemas.microsoft.com/office/drawing/2014/main" id="{02C73652-2305-1DB0-0A5F-21152A4C85B3}"/>
              </a:ext>
            </a:extLst>
          </p:cNvPr>
          <p:cNvGrpSpPr/>
          <p:nvPr userDrawn="1"/>
        </p:nvGrpSpPr>
        <p:grpSpPr>
          <a:xfrm>
            <a:off x="1358525" y="2654797"/>
            <a:ext cx="710126" cy="196850"/>
            <a:chOff x="1601959" y="2654797"/>
            <a:chExt cx="710126" cy="196850"/>
          </a:xfrm>
        </p:grpSpPr>
        <p:pic>
          <p:nvPicPr>
            <p:cNvPr id="21" name="Graphic 20">
              <a:extLst>
                <a:ext uri="{FF2B5EF4-FFF2-40B4-BE49-F238E27FC236}">
                  <a16:creationId xmlns:a16="http://schemas.microsoft.com/office/drawing/2014/main" id="{57F01241-FC98-7C56-28B1-F0DC6A3FE5C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589656" y="2667100"/>
              <a:ext cx="196850" cy="172244"/>
            </a:xfrm>
            <a:prstGeom prst="rect">
              <a:avLst/>
            </a:prstGeom>
          </p:spPr>
        </p:pic>
        <p:pic>
          <p:nvPicPr>
            <p:cNvPr id="22" name="Graphic 21">
              <a:extLst>
                <a:ext uri="{FF2B5EF4-FFF2-40B4-BE49-F238E27FC236}">
                  <a16:creationId xmlns:a16="http://schemas.microsoft.com/office/drawing/2014/main" id="{EDF6FDDC-F02B-5EAB-BC58-C8BF1F35EC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768950" y="2667100"/>
              <a:ext cx="196850" cy="172244"/>
            </a:xfrm>
            <a:prstGeom prst="rect">
              <a:avLst/>
            </a:prstGeom>
          </p:spPr>
        </p:pic>
        <p:pic>
          <p:nvPicPr>
            <p:cNvPr id="23" name="Graphic 22">
              <a:extLst>
                <a:ext uri="{FF2B5EF4-FFF2-40B4-BE49-F238E27FC236}">
                  <a16:creationId xmlns:a16="http://schemas.microsoft.com/office/drawing/2014/main" id="{9FFF7E95-0F35-A948-8579-05F2812BF96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1948244" y="2667100"/>
              <a:ext cx="196850" cy="172244"/>
            </a:xfrm>
            <a:prstGeom prst="rect">
              <a:avLst/>
            </a:prstGeom>
          </p:spPr>
        </p:pic>
        <p:pic>
          <p:nvPicPr>
            <p:cNvPr id="24" name="Graphic 23">
              <a:extLst>
                <a:ext uri="{FF2B5EF4-FFF2-40B4-BE49-F238E27FC236}">
                  <a16:creationId xmlns:a16="http://schemas.microsoft.com/office/drawing/2014/main" id="{A916EE7E-E21C-E1D2-FD47-ACF8F268460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2127538" y="2667100"/>
              <a:ext cx="196850" cy="172244"/>
            </a:xfrm>
            <a:prstGeom prst="rect">
              <a:avLst/>
            </a:prstGeom>
          </p:spPr>
        </p:pic>
      </p:grpSp>
      <p:pic>
        <p:nvPicPr>
          <p:cNvPr id="25" name="Graphic 24">
            <a:extLst>
              <a:ext uri="{FF2B5EF4-FFF2-40B4-BE49-F238E27FC236}">
                <a16:creationId xmlns:a16="http://schemas.microsoft.com/office/drawing/2014/main" id="{0033A746-67E7-92F4-D974-64BCE2CE455F}"/>
              </a:ext>
            </a:extLst>
          </p:cNvPr>
          <p:cNvPicPr>
            <a:picLocks noChangeAspect="1"/>
          </p:cNvPicPr>
          <p:nvPr userDrawn="1"/>
        </p:nvPicPr>
        <p:blipFill>
          <a:blip r:embed="rId5">
            <a:extLst>
              <a:ext uri="{96DAC541-7B7A-43D3-8B79-37D633B846F1}">
                <asvg:svgBlip xmlns:asvg="http://schemas.microsoft.com/office/drawing/2016/SVG/main" r:embed="rId6"/>
              </a:ext>
            </a:extLst>
          </a:blip>
          <a:srcRect l="39395" t="26219" r="10339" b="23780"/>
          <a:stretch/>
        </p:blipFill>
        <p:spPr>
          <a:xfrm>
            <a:off x="211951" y="6286337"/>
            <a:ext cx="911535" cy="473075"/>
          </a:xfrm>
          <a:prstGeom prst="rect">
            <a:avLst/>
          </a:prstGeom>
        </p:spPr>
      </p:pic>
      <p:pic>
        <p:nvPicPr>
          <p:cNvPr id="26" name="Graphic 25">
            <a:extLst>
              <a:ext uri="{FF2B5EF4-FFF2-40B4-BE49-F238E27FC236}">
                <a16:creationId xmlns:a16="http://schemas.microsoft.com/office/drawing/2014/main" id="{50152B26-ADAC-EFF2-AB27-BA4C3F593711}"/>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13" name="Google Shape;21;p33">
            <a:extLst>
              <a:ext uri="{FF2B5EF4-FFF2-40B4-BE49-F238E27FC236}">
                <a16:creationId xmlns:a16="http://schemas.microsoft.com/office/drawing/2014/main" id="{267749FA-80B1-E8C5-0DF5-591F6E4EBCF9}"/>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F84443FD-8642-B724-4475-17A7EA279289}"/>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946069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5187616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882823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5176874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8410619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4204491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8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Rectangle 3">
            <a:extLst>
              <a:ext uri="{FF2B5EF4-FFF2-40B4-BE49-F238E27FC236}">
                <a16:creationId xmlns:a16="http://schemas.microsoft.com/office/drawing/2014/main" id="{21ED8511-2A91-AA3E-3E0D-E71E0A6E1875}"/>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6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52885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7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42301439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7927622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a:srcRect l="2631" r="2631"/>
          <a:stretch/>
        </p:blipFill>
        <p:spPr>
          <a:xfrm flipH="1">
            <a:off x="1" y="0"/>
            <a:ext cx="12191999" cy="6858000"/>
          </a:xfrm>
          <a:prstGeom prst="rect">
            <a:avLst/>
          </a:prstGeom>
        </p:spPr>
      </p:pic>
      <p:sp>
        <p:nvSpPr>
          <p:cNvPr id="3" name="Rectangle 2">
            <a:extLst>
              <a:ext uri="{FF2B5EF4-FFF2-40B4-BE49-F238E27FC236}">
                <a16:creationId xmlns:a16="http://schemas.microsoft.com/office/drawing/2014/main" id="{9F3D75D8-CF93-83A3-8B5D-325542D93111}"/>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94329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Break Slide 2">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AEAD8CB-D455-2662-BBB4-E9B5D7001FCF}"/>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096"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2DEB6CB9-E015-CAF0-CD3E-7A025DD8D94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167951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8" name="Picture 7" descr="A city skyline with many tall buildings&#10;&#10;Description automatically generated">
            <a:extLst>
              <a:ext uri="{FF2B5EF4-FFF2-40B4-BE49-F238E27FC236}">
                <a16:creationId xmlns:a16="http://schemas.microsoft.com/office/drawing/2014/main" id="{1CC1BDB2-B333-9A39-A0E6-5E75EB70A969}"/>
              </a:ext>
            </a:extLst>
          </p:cNvPr>
          <p:cNvPicPr>
            <a:picLocks noChangeAspect="1"/>
          </p:cNvPicPr>
          <p:nvPr userDrawn="1"/>
        </p:nvPicPr>
        <p:blipFill>
          <a:blip r:embed="rId2" cstate="screen">
            <a:extLst>
              <a:ext uri="{28A0092B-C50C-407E-A947-70E740481C1C}">
                <a14:useLocalDpi xmlns:a14="http://schemas.microsoft.com/office/drawing/2010/main"/>
              </a:ext>
            </a:extLst>
          </a:blip>
          <a:srcRect r="-1"/>
          <a:stretch/>
        </p:blipFill>
        <p:spPr>
          <a:xfrm flipH="1">
            <a:off x="0" y="0"/>
            <a:ext cx="12192000" cy="6858000"/>
          </a:xfrm>
          <a:prstGeom prst="rect">
            <a:avLst/>
          </a:prstGeom>
        </p:spPr>
      </p:pic>
      <p:sp>
        <p:nvSpPr>
          <p:cNvPr id="9" name="Rectangle 8">
            <a:extLst>
              <a:ext uri="{FF2B5EF4-FFF2-40B4-BE49-F238E27FC236}">
                <a16:creationId xmlns:a16="http://schemas.microsoft.com/office/drawing/2014/main" id="{CD92FB29-C1B5-9698-6960-FB79CF115DA7}"/>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Google Shape;24;p26">
            <a:extLst>
              <a:ext uri="{FF2B5EF4-FFF2-40B4-BE49-F238E27FC236}">
                <a16:creationId xmlns:a16="http://schemas.microsoft.com/office/drawing/2014/main" id="{7B12B2D8-88B1-2C7E-0ACE-709D47B144E7}"/>
              </a:ext>
            </a:extLst>
          </p:cNvPr>
          <p:cNvSpPr txBox="1">
            <a:spLocks noGrp="1"/>
          </p:cNvSpPr>
          <p:nvPr>
            <p:ph type="body" idx="2" hasCustomPrompt="1"/>
          </p:nvPr>
        </p:nvSpPr>
        <p:spPr>
          <a:xfrm>
            <a:off x="401871" y="3550921"/>
            <a:ext cx="2962806" cy="501743"/>
          </a:xfrm>
          <a:prstGeom prst="rect">
            <a:avLst/>
          </a:prstGeom>
          <a:noFill/>
          <a:ln>
            <a:noFill/>
          </a:ln>
        </p:spPr>
        <p:txBody>
          <a:bodyPr spcFirstLastPara="1" wrap="square" lIns="3600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Innovation into action</a:t>
            </a:r>
            <a:endParaRPr/>
          </a:p>
        </p:txBody>
      </p:sp>
      <p:sp>
        <p:nvSpPr>
          <p:cNvPr id="28" name="Google Shape;18;p26">
            <a:extLst>
              <a:ext uri="{FF2B5EF4-FFF2-40B4-BE49-F238E27FC236}">
                <a16:creationId xmlns:a16="http://schemas.microsoft.com/office/drawing/2014/main" id="{0654240D-4C17-307A-B548-B3C38A2C65A2}"/>
              </a:ext>
            </a:extLst>
          </p:cNvPr>
          <p:cNvSpPr txBox="1">
            <a:spLocks noGrp="1"/>
          </p:cNvSpPr>
          <p:nvPr userDrawn="1">
            <p:ph type="title" hasCustomPrompt="1"/>
          </p:nvPr>
        </p:nvSpPr>
        <p:spPr>
          <a:xfrm>
            <a:off x="387357" y="1836425"/>
            <a:ext cx="4111308" cy="1714495"/>
          </a:xfrm>
          <a:prstGeom prst="rect">
            <a:avLst/>
          </a:prstGeom>
          <a:noFill/>
          <a:ln>
            <a:noFill/>
          </a:ln>
        </p:spPr>
        <p:txBody>
          <a:bodyPr spcFirstLastPara="1" wrap="square" lIns="0" tIns="45700" rIns="91425" bIns="0" anchor="b" anchorCtr="0">
            <a:noAutofit/>
          </a:bodyPr>
          <a:lstStyle>
            <a:lvl1pPr lvl="0" algn="l">
              <a:lnSpc>
                <a:spcPct val="69000"/>
              </a:lnSpc>
              <a:spcBef>
                <a:spcPts val="0"/>
              </a:spcBef>
              <a:spcAft>
                <a:spcPts val="0"/>
              </a:spcAft>
              <a:buSzPts val="3200"/>
              <a:buNone/>
              <a:defRPr sz="7250" b="1" i="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a:t>
            </a:r>
            <a:br>
              <a:rPr lang="en-GB"/>
            </a:br>
            <a:r>
              <a:rPr lang="en-GB"/>
              <a:t>Slide</a:t>
            </a:r>
            <a:endParaRPr/>
          </a:p>
        </p:txBody>
      </p:sp>
      <p:sp>
        <p:nvSpPr>
          <p:cNvPr id="12" name="Google Shape;21;p33">
            <a:extLst>
              <a:ext uri="{FF2B5EF4-FFF2-40B4-BE49-F238E27FC236}">
                <a16:creationId xmlns:a16="http://schemas.microsoft.com/office/drawing/2014/main" id="{E9EED315-544F-6B8D-922E-37024C04FBA6}"/>
              </a:ext>
            </a:extLst>
          </p:cNvPr>
          <p:cNvSpPr txBox="1">
            <a:spLocks noGrp="1"/>
          </p:cNvSpPr>
          <p:nvPr userDrawn="1">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A355AC8E-0131-4A89-FE82-6B0A8AA8C01C}"/>
              </a:ext>
            </a:extLst>
          </p:cNvPr>
          <p:cNvSpPr txBox="1">
            <a:spLocks noGrp="1"/>
          </p:cNvSpPr>
          <p:nvPr userDrawn="1">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pic>
        <p:nvPicPr>
          <p:cNvPr id="5" name="Graphic 4">
            <a:extLst>
              <a:ext uri="{FF2B5EF4-FFF2-40B4-BE49-F238E27FC236}">
                <a16:creationId xmlns:a16="http://schemas.microsoft.com/office/drawing/2014/main" id="{3141CF1D-C1FE-CAC4-AF45-928B242DA276}"/>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pic>
        <p:nvPicPr>
          <p:cNvPr id="7" name="Graphic 6">
            <a:extLst>
              <a:ext uri="{FF2B5EF4-FFF2-40B4-BE49-F238E27FC236}">
                <a16:creationId xmlns:a16="http://schemas.microsoft.com/office/drawing/2014/main" id="{66602ADB-C0D0-D255-56A6-6BFC44E2383E}"/>
              </a:ext>
            </a:extLst>
          </p:cNvPr>
          <p:cNvPicPr>
            <a:picLocks noChangeAspect="1"/>
          </p:cNvPicPr>
          <p:nvPr userDrawn="1"/>
        </p:nvPicPr>
        <p:blipFill>
          <a:blip r:embed="rId3">
            <a:extLst>
              <a:ext uri="{96DAC541-7B7A-43D3-8B79-37D633B846F1}">
                <asvg:svgBlip xmlns:asvg="http://schemas.microsoft.com/office/drawing/2016/SVG/main" r:embed="rId4"/>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4277247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with Subtitle 2">
    <p:bg>
      <p:bgPr>
        <a:solidFill>
          <a:schemeClr val="tx1"/>
        </a:solidFill>
        <a:effectLst/>
      </p:bgPr>
    </p:bg>
    <p:spTree>
      <p:nvGrpSpPr>
        <p:cNvPr id="1" name=""/>
        <p:cNvGrpSpPr/>
        <p:nvPr/>
      </p:nvGrpSpPr>
      <p:grpSpPr>
        <a:xfrm>
          <a:off x="0" y="0"/>
          <a:ext cx="0" cy="0"/>
          <a:chOff x="0" y="0"/>
          <a:chExt cx="0" cy="0"/>
        </a:xfrm>
      </p:grpSpPr>
      <p:sp>
        <p:nvSpPr>
          <p:cNvPr id="4" name="Google Shape;24;p26">
            <a:extLst>
              <a:ext uri="{FF2B5EF4-FFF2-40B4-BE49-F238E27FC236}">
                <a16:creationId xmlns:a16="http://schemas.microsoft.com/office/drawing/2014/main" id="{7D928B5C-F90E-335F-FF83-2AE5D6633DE6}"/>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bg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7" name="Text Placeholder 29">
            <a:extLst>
              <a:ext uri="{FF2B5EF4-FFF2-40B4-BE49-F238E27FC236}">
                <a16:creationId xmlns:a16="http://schemas.microsoft.com/office/drawing/2014/main" id="{46482378-AECD-3D9B-EAD3-584511C7220A}"/>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4"/>
              </a:buBlip>
              <a:defRPr sz="1600" b="0" i="0">
                <a:solidFill>
                  <a:schemeClr val="bg1"/>
                </a:solidFill>
                <a:latin typeface="Funnel Sans" pitchFamily="2" charset="0"/>
              </a:defRPr>
            </a:lvl2pPr>
            <a:lvl3pPr marL="576000" indent="-217560">
              <a:lnSpc>
                <a:spcPct val="100000"/>
              </a:lnSpc>
              <a:buFontTx/>
              <a:buBlip>
                <a:blip r:embed="rId4"/>
              </a:buBlip>
              <a:defRPr sz="1400" b="0" i="0">
                <a:solidFill>
                  <a:schemeClr val="bg1"/>
                </a:solidFill>
                <a:latin typeface="Funnel Sans" pitchFamily="2" charset="0"/>
              </a:defRPr>
            </a:lvl3pPr>
            <a:lvl4pPr marL="936000" indent="-216000">
              <a:lnSpc>
                <a:spcPct val="100000"/>
              </a:lnSpc>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D1E70E66-2D85-AF1C-EBE2-3897458CE370}"/>
              </a:ext>
            </a:extLst>
          </p:cNvPr>
          <p:cNvSpPr>
            <a:spLocks noGrp="1"/>
          </p:cNvSpPr>
          <p:nvPr>
            <p:ph type="body" sz="quarter" idx="14"/>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bg1"/>
                </a:solidFill>
                <a:latin typeface="Funnel Sans" pitchFamily="2" charset="0"/>
              </a:defRPr>
            </a:lvl1pPr>
            <a:lvl2pPr marL="216000" indent="-216000">
              <a:lnSpc>
                <a:spcPct val="100000"/>
              </a:lnSpc>
              <a:buFontTx/>
              <a:buBlip>
                <a:blip r:embed="rId4"/>
              </a:buBlip>
              <a:defRPr sz="1600" b="0" i="0">
                <a:solidFill>
                  <a:schemeClr val="bg1"/>
                </a:solidFill>
                <a:latin typeface="Funnel Sans" pitchFamily="2" charset="0"/>
              </a:defRPr>
            </a:lvl2pPr>
            <a:lvl3pPr marL="576000" indent="-217560">
              <a:lnSpc>
                <a:spcPct val="100000"/>
              </a:lnSpc>
              <a:buFontTx/>
              <a:buBlip>
                <a:blip r:embed="rId4"/>
              </a:buBlip>
              <a:defRPr sz="1400" b="0" i="0">
                <a:solidFill>
                  <a:schemeClr val="bg1"/>
                </a:solidFill>
                <a:latin typeface="Funnel Sans" pitchFamily="2" charset="0"/>
              </a:defRPr>
            </a:lvl3pPr>
            <a:lvl4pPr marL="936000" indent="-216000">
              <a:lnSpc>
                <a:spcPct val="100000"/>
              </a:lnSpc>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9" name="Google Shape;22;p26">
            <a:extLst>
              <a:ext uri="{FF2B5EF4-FFF2-40B4-BE49-F238E27FC236}">
                <a16:creationId xmlns:a16="http://schemas.microsoft.com/office/drawing/2014/main" id="{F03E21F3-9007-31EF-884F-09B1F0F46EA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0EBAED29-49D8-E1AA-2660-AA061AEDB15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1379134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A9DC5D7A-1ABF-AF7A-2345-2CA34D3666F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3" name="Google Shape;18;p26">
            <a:extLst>
              <a:ext uri="{FF2B5EF4-FFF2-40B4-BE49-F238E27FC236}">
                <a16:creationId xmlns:a16="http://schemas.microsoft.com/office/drawing/2014/main" id="{8F1C8541-EE89-5A13-B35B-5EDA1487E2E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7772635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763EA333-181D-2F90-B5A1-3A7CAB86CC55}"/>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0" name="Google Shape;18;p26">
            <a:extLst>
              <a:ext uri="{FF2B5EF4-FFF2-40B4-BE49-F238E27FC236}">
                <a16:creationId xmlns:a16="http://schemas.microsoft.com/office/drawing/2014/main" id="{FAD9DBF5-9331-44A6-A3D9-91348322ED9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2391943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lt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05703145-3035-44DD-740E-FD4C8F0908E6}"/>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32" name="Google Shape;18;p26">
            <a:extLst>
              <a:ext uri="{FF2B5EF4-FFF2-40B4-BE49-F238E27FC236}">
                <a16:creationId xmlns:a16="http://schemas.microsoft.com/office/drawing/2014/main" id="{A2A88047-97C3-9B05-0A62-0923D89ECBD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8737822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0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cxnSp>
        <p:nvCxnSpPr>
          <p:cNvPr id="4" name="Google Shape;228;p11">
            <a:extLst>
              <a:ext uri="{FF2B5EF4-FFF2-40B4-BE49-F238E27FC236}">
                <a16:creationId xmlns:a16="http://schemas.microsoft.com/office/drawing/2014/main" id="{EF0346D1-3BDE-9799-56E0-C2451190C7AA}"/>
              </a:ext>
            </a:extLst>
          </p:cNvPr>
          <p:cNvCxnSpPr/>
          <p:nvPr userDrawn="1"/>
        </p:nvCxnSpPr>
        <p:spPr>
          <a:xfrm>
            <a:off x="2375210" y="1247345"/>
            <a:ext cx="0" cy="4968143"/>
          </a:xfrm>
          <a:prstGeom prst="straightConnector1">
            <a:avLst/>
          </a:prstGeom>
          <a:noFill/>
          <a:ln w="12700" cap="flat" cmpd="sng">
            <a:solidFill>
              <a:schemeClr val="tx1"/>
            </a:solidFill>
            <a:prstDash val="solid"/>
            <a:miter lim="800000"/>
            <a:headEnd type="none" w="sm" len="sm"/>
            <a:tailEnd type="none" w="sm" len="sm"/>
          </a:ln>
        </p:spPr>
      </p:cxnSp>
      <p:pic>
        <p:nvPicPr>
          <p:cNvPr id="7" name="Graphic 6">
            <a:extLst>
              <a:ext uri="{FF2B5EF4-FFF2-40B4-BE49-F238E27FC236}">
                <a16:creationId xmlns:a16="http://schemas.microsoft.com/office/drawing/2014/main" id="{76D3A2C9-466A-0FEC-D743-3EAC16DD8788}"/>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8134" t="14156" r="57486" b="13360"/>
          <a:stretch/>
        </p:blipFill>
        <p:spPr>
          <a:xfrm>
            <a:off x="1301162" y="2753590"/>
            <a:ext cx="890753" cy="979825"/>
          </a:xfrm>
          <a:prstGeom prst="rect">
            <a:avLst/>
          </a:prstGeom>
        </p:spPr>
      </p:pic>
      <p:pic>
        <p:nvPicPr>
          <p:cNvPr id="8" name="Graphic 7">
            <a:extLst>
              <a:ext uri="{FF2B5EF4-FFF2-40B4-BE49-F238E27FC236}">
                <a16:creationId xmlns:a16="http://schemas.microsoft.com/office/drawing/2014/main" id="{7E47DAF2-8DDC-06BF-8FB7-0928061FB87F}"/>
              </a:ext>
            </a:extLst>
          </p:cNvPr>
          <p:cNvPicPr>
            <a:picLocks noChangeAspect="1"/>
          </p:cNvPicPr>
          <p:nvPr userDrawn="1"/>
        </p:nvPicPr>
        <p:blipFill>
          <a:blip r:embed="rId2">
            <a:lum bright="-100000"/>
            <a:extLst>
              <a:ext uri="{96DAC541-7B7A-43D3-8B79-37D633B846F1}">
                <asvg:svgBlip xmlns:asvg="http://schemas.microsoft.com/office/drawing/2016/SVG/main" r:embed="rId3"/>
              </a:ext>
            </a:extLst>
          </a:blip>
          <a:srcRect l="39395" t="26219" r="10339" b="23780"/>
          <a:stretch/>
        </p:blipFill>
        <p:spPr>
          <a:xfrm>
            <a:off x="1287715" y="3717949"/>
            <a:ext cx="911535" cy="473075"/>
          </a:xfrm>
          <a:prstGeom prst="rect">
            <a:avLst/>
          </a:prstGeom>
        </p:spPr>
      </p:pic>
      <p:sp>
        <p:nvSpPr>
          <p:cNvPr id="14" name="Picture Placeholder 13">
            <a:extLst>
              <a:ext uri="{FF2B5EF4-FFF2-40B4-BE49-F238E27FC236}">
                <a16:creationId xmlns:a16="http://schemas.microsoft.com/office/drawing/2014/main" id="{047C1042-56A8-A826-B72C-DFD0FD9648FF}"/>
              </a:ext>
            </a:extLst>
          </p:cNvPr>
          <p:cNvSpPr>
            <a:spLocks noGrp="1"/>
          </p:cNvSpPr>
          <p:nvPr>
            <p:ph type="pic" sz="quarter" idx="14"/>
          </p:nvPr>
        </p:nvSpPr>
        <p:spPr>
          <a:xfrm>
            <a:off x="2703513" y="1382246"/>
            <a:ext cx="523779" cy="523780"/>
          </a:xfrm>
        </p:spPr>
        <p:txBody>
          <a:bodyPr>
            <a:normAutofit/>
          </a:bodyPr>
          <a:lstStyle>
            <a:lvl1pPr>
              <a:defRPr sz="1000">
                <a:solidFill>
                  <a:schemeClr val="tx1"/>
                </a:solidFill>
              </a:defRPr>
            </a:lvl1pPr>
          </a:lstStyle>
          <a:p>
            <a:endParaRPr lang="en-GB"/>
          </a:p>
        </p:txBody>
      </p:sp>
      <p:sp>
        <p:nvSpPr>
          <p:cNvPr id="15" name="Picture Placeholder 13">
            <a:extLst>
              <a:ext uri="{FF2B5EF4-FFF2-40B4-BE49-F238E27FC236}">
                <a16:creationId xmlns:a16="http://schemas.microsoft.com/office/drawing/2014/main" id="{4CF4C1B9-4FE3-D5D7-C92E-CD4BD21EB1DA}"/>
              </a:ext>
            </a:extLst>
          </p:cNvPr>
          <p:cNvSpPr>
            <a:spLocks noGrp="1"/>
          </p:cNvSpPr>
          <p:nvPr>
            <p:ph type="pic" sz="quarter" idx="15"/>
          </p:nvPr>
        </p:nvSpPr>
        <p:spPr>
          <a:xfrm>
            <a:off x="2703513" y="2207208"/>
            <a:ext cx="523779" cy="523780"/>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08B973C0-93BB-BECD-08C8-19E8789F85E3}"/>
              </a:ext>
            </a:extLst>
          </p:cNvPr>
          <p:cNvSpPr>
            <a:spLocks noGrp="1"/>
          </p:cNvSpPr>
          <p:nvPr>
            <p:ph type="pic" sz="quarter" idx="16"/>
          </p:nvPr>
        </p:nvSpPr>
        <p:spPr>
          <a:xfrm>
            <a:off x="2703513" y="3032170"/>
            <a:ext cx="523779" cy="523780"/>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3DFF13AD-E03F-F7A0-6EBF-1D4A1A9DBCA1}"/>
              </a:ext>
            </a:extLst>
          </p:cNvPr>
          <p:cNvSpPr>
            <a:spLocks noGrp="1"/>
          </p:cNvSpPr>
          <p:nvPr>
            <p:ph type="pic" sz="quarter" idx="17"/>
          </p:nvPr>
        </p:nvSpPr>
        <p:spPr>
          <a:xfrm>
            <a:off x="2703513" y="3857132"/>
            <a:ext cx="523779" cy="523780"/>
          </a:xfrm>
        </p:spPr>
        <p:txBody>
          <a:bodyPr>
            <a:normAutofit/>
          </a:bodyPr>
          <a:lstStyle>
            <a:lvl1pPr>
              <a:defRPr sz="1000">
                <a:solidFill>
                  <a:schemeClr val="tx1"/>
                </a:solidFill>
              </a:defRPr>
            </a:lvl1pPr>
          </a:lstStyle>
          <a:p>
            <a:endParaRPr lang="en-GB"/>
          </a:p>
        </p:txBody>
      </p:sp>
      <p:sp>
        <p:nvSpPr>
          <p:cNvPr id="18" name="Picture Placeholder 13">
            <a:extLst>
              <a:ext uri="{FF2B5EF4-FFF2-40B4-BE49-F238E27FC236}">
                <a16:creationId xmlns:a16="http://schemas.microsoft.com/office/drawing/2014/main" id="{6AB04580-4916-00AA-A8F7-FCFF0D44F367}"/>
              </a:ext>
            </a:extLst>
          </p:cNvPr>
          <p:cNvSpPr>
            <a:spLocks noGrp="1"/>
          </p:cNvSpPr>
          <p:nvPr>
            <p:ph type="pic" sz="quarter" idx="18"/>
          </p:nvPr>
        </p:nvSpPr>
        <p:spPr>
          <a:xfrm>
            <a:off x="2703513" y="4682094"/>
            <a:ext cx="523779" cy="523780"/>
          </a:xfrm>
        </p:spPr>
        <p:txBody>
          <a:bodyPr>
            <a:normAutofit/>
          </a:bodyPr>
          <a:lstStyle>
            <a:lvl1pPr>
              <a:defRPr sz="1000">
                <a:solidFill>
                  <a:schemeClr val="tx1"/>
                </a:solidFill>
              </a:defRPr>
            </a:lvl1pPr>
          </a:lstStyle>
          <a:p>
            <a:endParaRPr lang="en-GB"/>
          </a:p>
        </p:txBody>
      </p:sp>
      <p:sp>
        <p:nvSpPr>
          <p:cNvPr id="19" name="Picture Placeholder 13">
            <a:extLst>
              <a:ext uri="{FF2B5EF4-FFF2-40B4-BE49-F238E27FC236}">
                <a16:creationId xmlns:a16="http://schemas.microsoft.com/office/drawing/2014/main" id="{D801AEC6-DF83-F481-951B-A94269130B43}"/>
              </a:ext>
            </a:extLst>
          </p:cNvPr>
          <p:cNvSpPr>
            <a:spLocks noGrp="1"/>
          </p:cNvSpPr>
          <p:nvPr>
            <p:ph type="pic" sz="quarter" idx="19"/>
          </p:nvPr>
        </p:nvSpPr>
        <p:spPr>
          <a:xfrm>
            <a:off x="2703513" y="5507056"/>
            <a:ext cx="523779" cy="523780"/>
          </a:xfrm>
        </p:spPr>
        <p:txBody>
          <a:bodyPr>
            <a:normAutofit/>
          </a:bodyPr>
          <a:lstStyle>
            <a:lvl1pPr>
              <a:defRPr sz="1000">
                <a:solidFill>
                  <a:schemeClr val="tx1"/>
                </a:solidFill>
              </a:defRPr>
            </a:lvl1pPr>
          </a:lstStyle>
          <a:p>
            <a:endParaRPr lang="en-GB"/>
          </a:p>
        </p:txBody>
      </p:sp>
      <p:sp>
        <p:nvSpPr>
          <p:cNvPr id="20" name="Text Placeholder 29">
            <a:extLst>
              <a:ext uri="{FF2B5EF4-FFF2-40B4-BE49-F238E27FC236}">
                <a16:creationId xmlns:a16="http://schemas.microsoft.com/office/drawing/2014/main" id="{72973DFC-6171-0DFD-71C6-59997FA09975}"/>
              </a:ext>
            </a:extLst>
          </p:cNvPr>
          <p:cNvSpPr>
            <a:spLocks noGrp="1"/>
          </p:cNvSpPr>
          <p:nvPr>
            <p:ph type="body" sz="quarter" idx="12" hasCustomPrompt="1"/>
          </p:nvPr>
        </p:nvSpPr>
        <p:spPr>
          <a:xfrm>
            <a:off x="3509704" y="138224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1" name="Text Placeholder 29">
            <a:extLst>
              <a:ext uri="{FF2B5EF4-FFF2-40B4-BE49-F238E27FC236}">
                <a16:creationId xmlns:a16="http://schemas.microsoft.com/office/drawing/2014/main" id="{8F80F2FC-0C6A-45BA-E74B-9131EF9549B2}"/>
              </a:ext>
            </a:extLst>
          </p:cNvPr>
          <p:cNvSpPr>
            <a:spLocks noGrp="1"/>
          </p:cNvSpPr>
          <p:nvPr>
            <p:ph type="body" sz="quarter" idx="20" hasCustomPrompt="1"/>
          </p:nvPr>
        </p:nvSpPr>
        <p:spPr>
          <a:xfrm>
            <a:off x="3509704" y="2207209"/>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2" name="Text Placeholder 29">
            <a:extLst>
              <a:ext uri="{FF2B5EF4-FFF2-40B4-BE49-F238E27FC236}">
                <a16:creationId xmlns:a16="http://schemas.microsoft.com/office/drawing/2014/main" id="{9562AF29-3BC4-019C-8595-D09498EA2E9E}"/>
              </a:ext>
            </a:extLst>
          </p:cNvPr>
          <p:cNvSpPr>
            <a:spLocks noGrp="1"/>
          </p:cNvSpPr>
          <p:nvPr>
            <p:ph type="body" sz="quarter" idx="21" hasCustomPrompt="1"/>
          </p:nvPr>
        </p:nvSpPr>
        <p:spPr>
          <a:xfrm>
            <a:off x="3509704" y="3032170"/>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3" name="Text Placeholder 29">
            <a:extLst>
              <a:ext uri="{FF2B5EF4-FFF2-40B4-BE49-F238E27FC236}">
                <a16:creationId xmlns:a16="http://schemas.microsoft.com/office/drawing/2014/main" id="{7D5A6C05-246F-9B93-F926-B6AC356C30D9}"/>
              </a:ext>
            </a:extLst>
          </p:cNvPr>
          <p:cNvSpPr>
            <a:spLocks noGrp="1"/>
          </p:cNvSpPr>
          <p:nvPr>
            <p:ph type="body" sz="quarter" idx="22" hasCustomPrompt="1"/>
          </p:nvPr>
        </p:nvSpPr>
        <p:spPr>
          <a:xfrm>
            <a:off x="3509704" y="3857132"/>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4" name="Text Placeholder 29">
            <a:extLst>
              <a:ext uri="{FF2B5EF4-FFF2-40B4-BE49-F238E27FC236}">
                <a16:creationId xmlns:a16="http://schemas.microsoft.com/office/drawing/2014/main" id="{F2EE1EA3-B638-FE3D-0F2F-37FCB7A71F89}"/>
              </a:ext>
            </a:extLst>
          </p:cNvPr>
          <p:cNvSpPr>
            <a:spLocks noGrp="1"/>
          </p:cNvSpPr>
          <p:nvPr>
            <p:ph type="body" sz="quarter" idx="23" hasCustomPrompt="1"/>
          </p:nvPr>
        </p:nvSpPr>
        <p:spPr>
          <a:xfrm>
            <a:off x="3509704" y="4679265"/>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5" name="Text Placeholder 29">
            <a:extLst>
              <a:ext uri="{FF2B5EF4-FFF2-40B4-BE49-F238E27FC236}">
                <a16:creationId xmlns:a16="http://schemas.microsoft.com/office/drawing/2014/main" id="{77ECA0FA-2314-7192-185F-89F35B19314B}"/>
              </a:ext>
            </a:extLst>
          </p:cNvPr>
          <p:cNvSpPr>
            <a:spLocks noGrp="1"/>
          </p:cNvSpPr>
          <p:nvPr>
            <p:ph type="body" sz="quarter" idx="24" hasCustomPrompt="1"/>
          </p:nvPr>
        </p:nvSpPr>
        <p:spPr>
          <a:xfrm>
            <a:off x="3509704" y="5507056"/>
            <a:ext cx="2958331"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20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6" name="Text Placeholder 29">
            <a:extLst>
              <a:ext uri="{FF2B5EF4-FFF2-40B4-BE49-F238E27FC236}">
                <a16:creationId xmlns:a16="http://schemas.microsoft.com/office/drawing/2014/main" id="{42A54817-44EB-40C2-D8C3-A943F1D9322E}"/>
              </a:ext>
            </a:extLst>
          </p:cNvPr>
          <p:cNvSpPr>
            <a:spLocks noGrp="1"/>
          </p:cNvSpPr>
          <p:nvPr>
            <p:ph type="body" sz="quarter" idx="25" hasCustomPrompt="1"/>
          </p:nvPr>
        </p:nvSpPr>
        <p:spPr>
          <a:xfrm>
            <a:off x="6750447" y="138224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7" name="Text Placeholder 29">
            <a:extLst>
              <a:ext uri="{FF2B5EF4-FFF2-40B4-BE49-F238E27FC236}">
                <a16:creationId xmlns:a16="http://schemas.microsoft.com/office/drawing/2014/main" id="{5682C179-2910-7A45-2D26-2B7599A94280}"/>
              </a:ext>
            </a:extLst>
          </p:cNvPr>
          <p:cNvSpPr>
            <a:spLocks noGrp="1"/>
          </p:cNvSpPr>
          <p:nvPr>
            <p:ph type="body" sz="quarter" idx="26" hasCustomPrompt="1"/>
          </p:nvPr>
        </p:nvSpPr>
        <p:spPr>
          <a:xfrm>
            <a:off x="6750447" y="2207209"/>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8" name="Text Placeholder 29">
            <a:extLst>
              <a:ext uri="{FF2B5EF4-FFF2-40B4-BE49-F238E27FC236}">
                <a16:creationId xmlns:a16="http://schemas.microsoft.com/office/drawing/2014/main" id="{632DB566-FC10-871C-4F8C-C8D44C3DC2ED}"/>
              </a:ext>
            </a:extLst>
          </p:cNvPr>
          <p:cNvSpPr>
            <a:spLocks noGrp="1"/>
          </p:cNvSpPr>
          <p:nvPr>
            <p:ph type="body" sz="quarter" idx="27" hasCustomPrompt="1"/>
          </p:nvPr>
        </p:nvSpPr>
        <p:spPr>
          <a:xfrm>
            <a:off x="6750447" y="3032170"/>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9" name="Text Placeholder 29">
            <a:extLst>
              <a:ext uri="{FF2B5EF4-FFF2-40B4-BE49-F238E27FC236}">
                <a16:creationId xmlns:a16="http://schemas.microsoft.com/office/drawing/2014/main" id="{49E58398-EE12-9DC4-49AC-7DB4AE9AA08D}"/>
              </a:ext>
            </a:extLst>
          </p:cNvPr>
          <p:cNvSpPr>
            <a:spLocks noGrp="1"/>
          </p:cNvSpPr>
          <p:nvPr>
            <p:ph type="body" sz="quarter" idx="28" hasCustomPrompt="1"/>
          </p:nvPr>
        </p:nvSpPr>
        <p:spPr>
          <a:xfrm>
            <a:off x="6750447" y="3857132"/>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0" name="Text Placeholder 29">
            <a:extLst>
              <a:ext uri="{FF2B5EF4-FFF2-40B4-BE49-F238E27FC236}">
                <a16:creationId xmlns:a16="http://schemas.microsoft.com/office/drawing/2014/main" id="{DED2C998-0161-2571-7BF6-C229081287B8}"/>
              </a:ext>
            </a:extLst>
          </p:cNvPr>
          <p:cNvSpPr>
            <a:spLocks noGrp="1"/>
          </p:cNvSpPr>
          <p:nvPr>
            <p:ph type="body" sz="quarter" idx="29" hasCustomPrompt="1"/>
          </p:nvPr>
        </p:nvSpPr>
        <p:spPr>
          <a:xfrm>
            <a:off x="6750447" y="4679265"/>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31" name="Text Placeholder 29">
            <a:extLst>
              <a:ext uri="{FF2B5EF4-FFF2-40B4-BE49-F238E27FC236}">
                <a16:creationId xmlns:a16="http://schemas.microsoft.com/office/drawing/2014/main" id="{1ABBBC37-F0F7-7D16-C91B-1C33DF6ED05F}"/>
              </a:ext>
            </a:extLst>
          </p:cNvPr>
          <p:cNvSpPr>
            <a:spLocks noGrp="1"/>
          </p:cNvSpPr>
          <p:nvPr>
            <p:ph type="body" sz="quarter" idx="30" hasCustomPrompt="1"/>
          </p:nvPr>
        </p:nvSpPr>
        <p:spPr>
          <a:xfrm>
            <a:off x="6750447" y="5507056"/>
            <a:ext cx="4477847" cy="523779"/>
          </a:xfrm>
        </p:spPr>
        <p:txBody>
          <a:bodyPr lIns="0" tIns="0" rIns="0" bIns="0" anchor="ctr">
            <a:normAutofit/>
          </a:bodyPr>
          <a:lstStyle>
            <a:lvl1pPr marL="0" indent="0">
              <a:lnSpc>
                <a:spcPct val="100000"/>
              </a:lnSpc>
              <a:spcBef>
                <a:spcPts val="0"/>
              </a:spcBef>
              <a:spcAft>
                <a:spcPts val="600"/>
              </a:spcAft>
              <a:buFont typeface="Arial" panose="020B0604020202020204" pitchFamily="34" charset="0"/>
              <a:buNone/>
              <a:defRPr sz="1200" b="0" i="0" spc="0">
                <a:solidFill>
                  <a:schemeClr val="tx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text </a:t>
            </a:r>
          </a:p>
        </p:txBody>
      </p:sp>
      <p:sp>
        <p:nvSpPr>
          <p:cNvPr id="2" name="Google Shape;22;p26">
            <a:extLst>
              <a:ext uri="{FF2B5EF4-FFF2-40B4-BE49-F238E27FC236}">
                <a16:creationId xmlns:a16="http://schemas.microsoft.com/office/drawing/2014/main" id="{5BB64541-74F1-C654-23AA-5157D52EEBAA}"/>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0" name="Google Shape;18;p26">
            <a:extLst>
              <a:ext uri="{FF2B5EF4-FFF2-40B4-BE49-F238E27FC236}">
                <a16:creationId xmlns:a16="http://schemas.microsoft.com/office/drawing/2014/main" id="{D8C066BF-3C59-F17F-B80C-59F504E2389D}"/>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349254647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16" name="Text Placeholder 29">
            <a:extLst>
              <a:ext uri="{FF2B5EF4-FFF2-40B4-BE49-F238E27FC236}">
                <a16:creationId xmlns:a16="http://schemas.microsoft.com/office/drawing/2014/main" id="{3DB8AE90-7EB1-5723-0F92-48827ECF6F3E}"/>
              </a:ext>
            </a:extLst>
          </p:cNvPr>
          <p:cNvSpPr>
            <a:spLocks noGrp="1"/>
          </p:cNvSpPr>
          <p:nvPr>
            <p:ph type="body" sz="quarter" idx="17"/>
          </p:nvPr>
        </p:nvSpPr>
        <p:spPr>
          <a:xfrm>
            <a:off x="1228165"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endParaRPr lang="en-GB"/>
          </a:p>
        </p:txBody>
      </p:sp>
      <p:sp>
        <p:nvSpPr>
          <p:cNvPr id="17" name="Text Placeholder 29">
            <a:extLst>
              <a:ext uri="{FF2B5EF4-FFF2-40B4-BE49-F238E27FC236}">
                <a16:creationId xmlns:a16="http://schemas.microsoft.com/office/drawing/2014/main" id="{FA045785-E523-025C-650D-57C8AD4C3DED}"/>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8" name="Text Placeholder 29">
            <a:extLst>
              <a:ext uri="{FF2B5EF4-FFF2-40B4-BE49-F238E27FC236}">
                <a16:creationId xmlns:a16="http://schemas.microsoft.com/office/drawing/2014/main" id="{F70D5366-1D1E-68C3-8028-1CF0313AE78C}"/>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9" name="Text Placeholder 29">
            <a:extLst>
              <a:ext uri="{FF2B5EF4-FFF2-40B4-BE49-F238E27FC236}">
                <a16:creationId xmlns:a16="http://schemas.microsoft.com/office/drawing/2014/main" id="{192844A9-529F-FCE4-CEDD-A0B781A34DC5}"/>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rgbClr val="BABABA"/>
            </a:solidFill>
          </a:ln>
        </p:spPr>
        <p:txBody>
          <a:bodyPr vert="horz" lIns="0" tIns="0" rIns="0" bIns="0" rtlCol="0" anchor="ctr">
            <a:normAutofit/>
          </a:bodyPr>
          <a:lstStyle>
            <a:lvl1pPr algn="ctr">
              <a:defRPr lang="en-GB" sz="1800" b="0" i="0" spc="0" dirty="0">
                <a:solidFill>
                  <a:schemeClr val="bg1"/>
                </a:solidFill>
              </a:defRPr>
            </a:lvl1pPr>
          </a:lstStyle>
          <a:p>
            <a:pPr lvl="0" algn="ctr">
              <a:lnSpc>
                <a:spcPct val="100000"/>
              </a:lnSpc>
              <a:spcBef>
                <a:spcPts val="0"/>
              </a:spcBef>
              <a:spcAft>
                <a:spcPts val="600"/>
              </a:spcAft>
            </a:pPr>
            <a:r>
              <a:rPr lang="en-GB"/>
              <a:t>Click to edit text</a:t>
            </a:r>
          </a:p>
        </p:txBody>
      </p:sp>
      <p:sp>
        <p:nvSpPr>
          <p:cNvPr id="13" name="Text Placeholder 29">
            <a:extLst>
              <a:ext uri="{FF2B5EF4-FFF2-40B4-BE49-F238E27FC236}">
                <a16:creationId xmlns:a16="http://schemas.microsoft.com/office/drawing/2014/main" id="{D040A3A8-1C48-A156-8029-7C18C4272F9F}"/>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0" name="Text Placeholder 29">
            <a:extLst>
              <a:ext uri="{FF2B5EF4-FFF2-40B4-BE49-F238E27FC236}">
                <a16:creationId xmlns:a16="http://schemas.microsoft.com/office/drawing/2014/main" id="{0BB47F86-F305-9165-364E-B5101312E550}"/>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1" name="Text Placeholder 29">
            <a:extLst>
              <a:ext uri="{FF2B5EF4-FFF2-40B4-BE49-F238E27FC236}">
                <a16:creationId xmlns:a16="http://schemas.microsoft.com/office/drawing/2014/main" id="{42ADFDFF-05A9-4992-8DD0-3EC768B002EB}"/>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654DF21B-25E7-F0E8-D40F-3084DEE66BA3}"/>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60D95A74-F81D-7B94-7C20-24CC7B0BE135}"/>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144653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7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1" name="Text Placeholder 29">
            <a:extLst>
              <a:ext uri="{FF2B5EF4-FFF2-40B4-BE49-F238E27FC236}">
                <a16:creationId xmlns:a16="http://schemas.microsoft.com/office/drawing/2014/main" id="{88719EF0-561A-4205-E428-FB69C06A484D}"/>
              </a:ext>
            </a:extLst>
          </p:cNvPr>
          <p:cNvSpPr>
            <a:spLocks noGrp="1"/>
          </p:cNvSpPr>
          <p:nvPr>
            <p:ph type="body" sz="quarter" idx="12"/>
          </p:nvPr>
        </p:nvSpPr>
        <p:spPr>
          <a:xfrm>
            <a:off x="1228165"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2" name="Text Placeholder 29">
            <a:extLst>
              <a:ext uri="{FF2B5EF4-FFF2-40B4-BE49-F238E27FC236}">
                <a16:creationId xmlns:a16="http://schemas.microsoft.com/office/drawing/2014/main" id="{1134D13C-F7F2-D720-F7FB-9243D423F3F8}"/>
              </a:ext>
            </a:extLst>
          </p:cNvPr>
          <p:cNvSpPr>
            <a:spLocks noGrp="1"/>
          </p:cNvSpPr>
          <p:nvPr>
            <p:ph type="body" sz="quarter" idx="21"/>
          </p:nvPr>
        </p:nvSpPr>
        <p:spPr>
          <a:xfrm>
            <a:off x="3927297"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3" name="Text Placeholder 29">
            <a:extLst>
              <a:ext uri="{FF2B5EF4-FFF2-40B4-BE49-F238E27FC236}">
                <a16:creationId xmlns:a16="http://schemas.microsoft.com/office/drawing/2014/main" id="{86DC3324-946C-FDDD-E8D9-8D9FC9249342}"/>
              </a:ext>
            </a:extLst>
          </p:cNvPr>
          <p:cNvSpPr>
            <a:spLocks noGrp="1"/>
          </p:cNvSpPr>
          <p:nvPr>
            <p:ph type="body" sz="quarter" idx="22"/>
          </p:nvPr>
        </p:nvSpPr>
        <p:spPr>
          <a:xfrm>
            <a:off x="6626430"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4" name="Text Placeholder 29">
            <a:extLst>
              <a:ext uri="{FF2B5EF4-FFF2-40B4-BE49-F238E27FC236}">
                <a16:creationId xmlns:a16="http://schemas.microsoft.com/office/drawing/2014/main" id="{62246BDC-2AA6-3123-69FF-CE6626A4C5D4}"/>
              </a:ext>
            </a:extLst>
          </p:cNvPr>
          <p:cNvSpPr>
            <a:spLocks noGrp="1"/>
          </p:cNvSpPr>
          <p:nvPr>
            <p:ph type="body" sz="quarter" idx="23"/>
          </p:nvPr>
        </p:nvSpPr>
        <p:spPr>
          <a:xfrm>
            <a:off x="9325562" y="4232031"/>
            <a:ext cx="2537011"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400" b="0" i="0">
                <a:solidFill>
                  <a:schemeClr val="tx1"/>
                </a:solidFill>
                <a:latin typeface="Funnel Sans" pitchFamily="2" charset="0"/>
              </a:defRPr>
            </a:lvl2pPr>
            <a:lvl3pPr marL="576000" indent="-217560">
              <a:lnSpc>
                <a:spcPct val="100000"/>
              </a:lnSpc>
              <a:spcBef>
                <a:spcPts val="0"/>
              </a:spcBef>
              <a:spcAft>
                <a:spcPts val="600"/>
              </a:spcAft>
              <a:buFontTx/>
              <a:buBlip>
                <a:blip r:embed="rId2"/>
              </a:buBlip>
              <a:defRPr sz="1200" b="0" i="0">
                <a:solidFill>
                  <a:schemeClr val="tx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Text Placeholder 29">
            <a:extLst>
              <a:ext uri="{FF2B5EF4-FFF2-40B4-BE49-F238E27FC236}">
                <a16:creationId xmlns:a16="http://schemas.microsoft.com/office/drawing/2014/main" id="{ECDA92D8-200B-6E22-FF06-F97E51761B66}"/>
              </a:ext>
            </a:extLst>
          </p:cNvPr>
          <p:cNvSpPr>
            <a:spLocks noGrp="1"/>
          </p:cNvSpPr>
          <p:nvPr>
            <p:ph type="body" sz="quarter" idx="17"/>
          </p:nvPr>
        </p:nvSpPr>
        <p:spPr>
          <a:xfrm>
            <a:off x="1228165"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endParaRPr lang="en-GB"/>
          </a:p>
        </p:txBody>
      </p:sp>
      <p:sp>
        <p:nvSpPr>
          <p:cNvPr id="4" name="Text Placeholder 29">
            <a:extLst>
              <a:ext uri="{FF2B5EF4-FFF2-40B4-BE49-F238E27FC236}">
                <a16:creationId xmlns:a16="http://schemas.microsoft.com/office/drawing/2014/main" id="{40F2DADB-6489-76C8-8FFE-8F35C9AA2F5F}"/>
              </a:ext>
            </a:extLst>
          </p:cNvPr>
          <p:cNvSpPr>
            <a:spLocks noGrp="1"/>
          </p:cNvSpPr>
          <p:nvPr>
            <p:ph type="body" sz="quarter" idx="18" hasCustomPrompt="1"/>
          </p:nvPr>
        </p:nvSpPr>
        <p:spPr>
          <a:xfrm>
            <a:off x="3929388" y="2913529"/>
            <a:ext cx="2537011" cy="1058772"/>
          </a:xfrm>
          <a:prstGeom prst="roundRect">
            <a:avLst>
              <a:gd name="adj" fmla="val 4028"/>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8" name="Text Placeholder 29">
            <a:extLst>
              <a:ext uri="{FF2B5EF4-FFF2-40B4-BE49-F238E27FC236}">
                <a16:creationId xmlns:a16="http://schemas.microsoft.com/office/drawing/2014/main" id="{D8AF35D3-09C1-AD93-38B6-DAAD8A0EBD6E}"/>
              </a:ext>
            </a:extLst>
          </p:cNvPr>
          <p:cNvSpPr>
            <a:spLocks noGrp="1"/>
          </p:cNvSpPr>
          <p:nvPr>
            <p:ph type="body" sz="quarter" idx="19" hasCustomPrompt="1"/>
          </p:nvPr>
        </p:nvSpPr>
        <p:spPr>
          <a:xfrm>
            <a:off x="6630611" y="2913529"/>
            <a:ext cx="2537011" cy="1058772"/>
          </a:xfrm>
          <a:prstGeom prst="roundRect">
            <a:avLst>
              <a:gd name="adj" fmla="val 613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9" name="Text Placeholder 29">
            <a:extLst>
              <a:ext uri="{FF2B5EF4-FFF2-40B4-BE49-F238E27FC236}">
                <a16:creationId xmlns:a16="http://schemas.microsoft.com/office/drawing/2014/main" id="{5A4D6543-DA10-21FB-83A6-D3CE1ADC9BBE}"/>
              </a:ext>
            </a:extLst>
          </p:cNvPr>
          <p:cNvSpPr>
            <a:spLocks noGrp="1"/>
          </p:cNvSpPr>
          <p:nvPr>
            <p:ph type="body" sz="quarter" idx="20" hasCustomPrompt="1"/>
          </p:nvPr>
        </p:nvSpPr>
        <p:spPr>
          <a:xfrm>
            <a:off x="9331834" y="2913529"/>
            <a:ext cx="2537011" cy="1058772"/>
          </a:xfrm>
          <a:prstGeom prst="roundRect">
            <a:avLst>
              <a:gd name="adj" fmla="val 2975"/>
            </a:avLst>
          </a:prstGeom>
          <a:ln w="12700">
            <a:solidFill>
              <a:schemeClr val="tx1"/>
            </a:solidFill>
          </a:ln>
        </p:spPr>
        <p:txBody>
          <a:bodyPr vert="horz" lIns="0" tIns="0" rIns="0" bIns="0" rtlCol="0" anchor="ctr">
            <a:normAutofit/>
          </a:bodyPr>
          <a:lstStyle>
            <a:lvl1pPr algn="ctr">
              <a:defRPr lang="en-GB" sz="1800" b="0" i="0" spc="0" dirty="0">
                <a:solidFill>
                  <a:schemeClr val="tx1"/>
                </a:solidFill>
              </a:defRPr>
            </a:lvl1pPr>
          </a:lstStyle>
          <a:p>
            <a:pPr lvl="0" algn="ctr">
              <a:lnSpc>
                <a:spcPct val="100000"/>
              </a:lnSpc>
              <a:spcBef>
                <a:spcPts val="0"/>
              </a:spcBef>
              <a:spcAft>
                <a:spcPts val="600"/>
              </a:spcAft>
            </a:pPr>
            <a:r>
              <a:rPr lang="en-GB"/>
              <a:t>Click to edit text</a:t>
            </a:r>
          </a:p>
        </p:txBody>
      </p:sp>
      <p:sp>
        <p:nvSpPr>
          <p:cNvPr id="12" name="Google Shape;22;p26">
            <a:extLst>
              <a:ext uri="{FF2B5EF4-FFF2-40B4-BE49-F238E27FC236}">
                <a16:creationId xmlns:a16="http://schemas.microsoft.com/office/drawing/2014/main" id="{3DAE3B74-1594-56E0-722D-350F569370C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4" name="Google Shape;18;p26">
            <a:extLst>
              <a:ext uri="{FF2B5EF4-FFF2-40B4-BE49-F238E27FC236}">
                <a16:creationId xmlns:a16="http://schemas.microsoft.com/office/drawing/2014/main" id="{73B7777F-5E88-9CA1-776D-097F7763B564}"/>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3952501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9" name="Text Placeholder 29">
            <a:extLst>
              <a:ext uri="{FF2B5EF4-FFF2-40B4-BE49-F238E27FC236}">
                <a16:creationId xmlns:a16="http://schemas.microsoft.com/office/drawing/2014/main" id="{D1178912-6AE3-A2C1-3EFA-0BDC564EC9B1}"/>
              </a:ext>
            </a:extLst>
          </p:cNvPr>
          <p:cNvSpPr>
            <a:spLocks noGrp="1"/>
          </p:cNvSpPr>
          <p:nvPr>
            <p:ph type="body" sz="quarter" idx="17"/>
          </p:nvPr>
        </p:nvSpPr>
        <p:spPr>
          <a:xfrm>
            <a:off x="12281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9" name="Text Placeholder 29">
            <a:extLst>
              <a:ext uri="{FF2B5EF4-FFF2-40B4-BE49-F238E27FC236}">
                <a16:creationId xmlns:a16="http://schemas.microsoft.com/office/drawing/2014/main" id="{484DE278-1E3B-8190-A7EE-1B6BB2A0BEBE}"/>
              </a:ext>
            </a:extLst>
          </p:cNvPr>
          <p:cNvSpPr>
            <a:spLocks noGrp="1"/>
          </p:cNvSpPr>
          <p:nvPr>
            <p:ph type="body" sz="quarter" idx="25"/>
          </p:nvPr>
        </p:nvSpPr>
        <p:spPr>
          <a:xfrm>
            <a:off x="4885765"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3" name="Text Placeholder 29">
            <a:extLst>
              <a:ext uri="{FF2B5EF4-FFF2-40B4-BE49-F238E27FC236}">
                <a16:creationId xmlns:a16="http://schemas.microsoft.com/office/drawing/2014/main" id="{D60FF1F0-BE14-4AE8-9D34-6456A6552773}"/>
              </a:ext>
            </a:extLst>
          </p:cNvPr>
          <p:cNvSpPr>
            <a:spLocks noGrp="1"/>
          </p:cNvSpPr>
          <p:nvPr>
            <p:ph type="body" sz="quarter" idx="27"/>
          </p:nvPr>
        </p:nvSpPr>
        <p:spPr>
          <a:xfrm>
            <a:off x="8534636" y="2913529"/>
            <a:ext cx="3332818" cy="1058772"/>
          </a:xfrm>
          <a:prstGeom prst="roundRect">
            <a:avLst>
              <a:gd name="adj" fmla="val 297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5" name="Text Placeholder 29">
            <a:extLst>
              <a:ext uri="{FF2B5EF4-FFF2-40B4-BE49-F238E27FC236}">
                <a16:creationId xmlns:a16="http://schemas.microsoft.com/office/drawing/2014/main" id="{C8DB907A-E349-2C96-24F2-9FCF05E02BA8}"/>
              </a:ext>
            </a:extLst>
          </p:cNvPr>
          <p:cNvSpPr>
            <a:spLocks noGrp="1"/>
          </p:cNvSpPr>
          <p:nvPr>
            <p:ph type="body" sz="quarter" idx="28"/>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1" name="Text Placeholder 29">
            <a:extLst>
              <a:ext uri="{FF2B5EF4-FFF2-40B4-BE49-F238E27FC236}">
                <a16:creationId xmlns:a16="http://schemas.microsoft.com/office/drawing/2014/main" id="{9D6EC887-50EB-27FF-604D-06E04BC69ED0}"/>
              </a:ext>
            </a:extLst>
          </p:cNvPr>
          <p:cNvSpPr>
            <a:spLocks noGrp="1"/>
          </p:cNvSpPr>
          <p:nvPr>
            <p:ph type="body" sz="quarter" idx="29"/>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33" name="Text Placeholder 29">
            <a:extLst>
              <a:ext uri="{FF2B5EF4-FFF2-40B4-BE49-F238E27FC236}">
                <a16:creationId xmlns:a16="http://schemas.microsoft.com/office/drawing/2014/main" id="{25F6AE61-7D45-4560-9204-DB18701BEA00}"/>
              </a:ext>
            </a:extLst>
          </p:cNvPr>
          <p:cNvSpPr>
            <a:spLocks noGrp="1"/>
          </p:cNvSpPr>
          <p:nvPr>
            <p:ph type="body" sz="quarter" idx="30"/>
          </p:nvPr>
        </p:nvSpPr>
        <p:spPr>
          <a:xfrm>
            <a:off x="8532348"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rgbClr val="D8D8D8"/>
                </a:solidFill>
                <a:latin typeface="Funnel Sans" pitchFamily="2" charset="0"/>
              </a:defRPr>
            </a:lvl1pPr>
            <a:lvl2pPr marL="216000" indent="-216000">
              <a:lnSpc>
                <a:spcPct val="100000"/>
              </a:lnSpc>
              <a:spcBef>
                <a:spcPts val="0"/>
              </a:spcBef>
              <a:spcAft>
                <a:spcPts val="600"/>
              </a:spcAft>
              <a:buFontTx/>
              <a:buBlip>
                <a:blip r:embed="rId4"/>
              </a:buBlip>
              <a:defRPr sz="1400" b="0" i="0">
                <a:solidFill>
                  <a:srgbClr val="D8D8D8"/>
                </a:solidFill>
                <a:latin typeface="Funnel Sans" pitchFamily="2" charset="0"/>
              </a:defRPr>
            </a:lvl2pPr>
            <a:lvl3pPr marL="576000" indent="-217560">
              <a:lnSpc>
                <a:spcPct val="100000"/>
              </a:lnSpc>
              <a:spcBef>
                <a:spcPts val="0"/>
              </a:spcBef>
              <a:spcAft>
                <a:spcPts val="600"/>
              </a:spcAft>
              <a:buFontTx/>
              <a:buBlip>
                <a:blip r:embed="rId4"/>
              </a:buBlip>
              <a:defRPr sz="1200" b="0" i="0">
                <a:solidFill>
                  <a:srgbClr val="D8D8D8"/>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2" name="Google Shape;22;p26">
            <a:extLst>
              <a:ext uri="{FF2B5EF4-FFF2-40B4-BE49-F238E27FC236}">
                <a16:creationId xmlns:a16="http://schemas.microsoft.com/office/drawing/2014/main" id="{C7C027BD-F736-A880-E537-E0D0CC8480B8}"/>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7" name="Google Shape;18;p26">
            <a:extLst>
              <a:ext uri="{FF2B5EF4-FFF2-40B4-BE49-F238E27FC236}">
                <a16:creationId xmlns:a16="http://schemas.microsoft.com/office/drawing/2014/main" id="{42CCD9E2-0FA1-07CC-755A-124A1873AF0E}"/>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2126560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8_Title Content with Subtitle 2">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D8D9617B-1ED5-DF12-3467-80A93666F3A6}"/>
              </a:ext>
            </a:extLst>
          </p:cNvPr>
          <p:cNvSpPr>
            <a:spLocks noGrp="1"/>
          </p:cNvSpPr>
          <p:nvPr>
            <p:ph type="body" sz="quarter" idx="12"/>
          </p:nvPr>
        </p:nvSpPr>
        <p:spPr>
          <a:xfrm>
            <a:off x="12281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5D32A610-CC4F-2845-147F-B856867F81EA}"/>
              </a:ext>
            </a:extLst>
          </p:cNvPr>
          <p:cNvSpPr>
            <a:spLocks noGrp="1"/>
          </p:cNvSpPr>
          <p:nvPr>
            <p:ph type="body" sz="quarter" idx="24"/>
          </p:nvPr>
        </p:nvSpPr>
        <p:spPr>
          <a:xfrm>
            <a:off x="4885765"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89D6CC5F-7A2A-B46E-57D2-409537F11CFD}"/>
              </a:ext>
            </a:extLst>
          </p:cNvPr>
          <p:cNvSpPr>
            <a:spLocks noGrp="1"/>
          </p:cNvSpPr>
          <p:nvPr>
            <p:ph type="body" sz="quarter" idx="26"/>
          </p:nvPr>
        </p:nvSpPr>
        <p:spPr>
          <a:xfrm>
            <a:off x="8534636" y="4232031"/>
            <a:ext cx="3332818" cy="1643798"/>
          </a:xfrm>
        </p:spPr>
        <p:txBody>
          <a:bodyPr lIns="0" tIns="0" rIns="0" bIns="0">
            <a:noAutofit/>
          </a:bodyPr>
          <a:lstStyle>
            <a:lvl1pPr marL="0" indent="0">
              <a:lnSpc>
                <a:spcPct val="100000"/>
              </a:lnSpc>
              <a:spcBef>
                <a:spcPts val="0"/>
              </a:spcBef>
              <a:spcAft>
                <a:spcPts val="600"/>
              </a:spcAft>
              <a:buFont typeface="Arial" panose="020B0604020202020204" pitchFamily="34" charset="0"/>
              <a:buNone/>
              <a:defRPr sz="14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rgbClr val="D8D8D8"/>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rgbClr val="D8D8D8"/>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rgbClr val="D8D8D8"/>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2" name="Text Placeholder 29">
            <a:extLst>
              <a:ext uri="{FF2B5EF4-FFF2-40B4-BE49-F238E27FC236}">
                <a16:creationId xmlns:a16="http://schemas.microsoft.com/office/drawing/2014/main" id="{1AC42BE0-2D56-2D92-48B8-04B90717018D}"/>
              </a:ext>
            </a:extLst>
          </p:cNvPr>
          <p:cNvSpPr>
            <a:spLocks noGrp="1"/>
          </p:cNvSpPr>
          <p:nvPr>
            <p:ph type="body" sz="quarter" idx="17"/>
          </p:nvPr>
        </p:nvSpPr>
        <p:spPr>
          <a:xfrm>
            <a:off x="12281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8" name="Text Placeholder 29">
            <a:extLst>
              <a:ext uri="{FF2B5EF4-FFF2-40B4-BE49-F238E27FC236}">
                <a16:creationId xmlns:a16="http://schemas.microsoft.com/office/drawing/2014/main" id="{3934E4D9-4467-C729-4C0B-FBAB4FFEEB71}"/>
              </a:ext>
            </a:extLst>
          </p:cNvPr>
          <p:cNvSpPr>
            <a:spLocks noGrp="1"/>
          </p:cNvSpPr>
          <p:nvPr>
            <p:ph type="body" sz="quarter" idx="25"/>
          </p:nvPr>
        </p:nvSpPr>
        <p:spPr>
          <a:xfrm>
            <a:off x="4885765"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3" name="Text Placeholder 29">
            <a:extLst>
              <a:ext uri="{FF2B5EF4-FFF2-40B4-BE49-F238E27FC236}">
                <a16:creationId xmlns:a16="http://schemas.microsoft.com/office/drawing/2014/main" id="{C7D44F94-6331-2CDB-146D-569B32A02863}"/>
              </a:ext>
            </a:extLst>
          </p:cNvPr>
          <p:cNvSpPr>
            <a:spLocks noGrp="1"/>
          </p:cNvSpPr>
          <p:nvPr>
            <p:ph type="body" sz="quarter" idx="27"/>
          </p:nvPr>
        </p:nvSpPr>
        <p:spPr>
          <a:xfrm>
            <a:off x="8534636" y="2913529"/>
            <a:ext cx="3332818" cy="1058772"/>
          </a:xfrm>
          <a:prstGeom prst="roundRect">
            <a:avLst>
              <a:gd name="adj" fmla="val 297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1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Google Shape;22;p26">
            <a:extLst>
              <a:ext uri="{FF2B5EF4-FFF2-40B4-BE49-F238E27FC236}">
                <a16:creationId xmlns:a16="http://schemas.microsoft.com/office/drawing/2014/main" id="{D86D93EB-E49C-E0A1-445D-E9690D2B3E7C}"/>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6" name="Google Shape;18;p26">
            <a:extLst>
              <a:ext uri="{FF2B5EF4-FFF2-40B4-BE49-F238E27FC236}">
                <a16:creationId xmlns:a16="http://schemas.microsoft.com/office/drawing/2014/main" id="{901BD9C3-0F3B-E573-5E5B-C06D5F3A7C31}"/>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436668639"/>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8" name="Text Placeholder 29">
            <a:extLst>
              <a:ext uri="{FF2B5EF4-FFF2-40B4-BE49-F238E27FC236}">
                <a16:creationId xmlns:a16="http://schemas.microsoft.com/office/drawing/2014/main" id="{BCE06CA3-FBDA-0DB1-EC08-8B166A08F26E}"/>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7812742B-B5EA-A826-D00D-EA8A7E8F5C42}"/>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4" name="Text Placeholder 29">
            <a:extLst>
              <a:ext uri="{FF2B5EF4-FFF2-40B4-BE49-F238E27FC236}">
                <a16:creationId xmlns:a16="http://schemas.microsoft.com/office/drawing/2014/main" id="{D7AED383-9A52-6797-1AB6-80F75FB02648}"/>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5" name="Text Placeholder 29">
            <a:extLst>
              <a:ext uri="{FF2B5EF4-FFF2-40B4-BE49-F238E27FC236}">
                <a16:creationId xmlns:a16="http://schemas.microsoft.com/office/drawing/2014/main" id="{40FA7E6F-7BDE-96CA-B9AA-6D74EF94DFC3}"/>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7" name="Picture Placeholder 13">
            <a:extLst>
              <a:ext uri="{FF2B5EF4-FFF2-40B4-BE49-F238E27FC236}">
                <a16:creationId xmlns:a16="http://schemas.microsoft.com/office/drawing/2014/main" id="{ED611402-2286-84C4-61AA-A6BA4F8B82AC}"/>
              </a:ext>
            </a:extLst>
          </p:cNvPr>
          <p:cNvSpPr>
            <a:spLocks noGrp="1"/>
          </p:cNvSpPr>
          <p:nvPr>
            <p:ph type="pic" sz="quarter" idx="21"/>
          </p:nvPr>
        </p:nvSpPr>
        <p:spPr>
          <a:xfrm>
            <a:off x="1223108" y="1288487"/>
            <a:ext cx="2555678" cy="3691137"/>
          </a:xfrm>
        </p:spPr>
        <p:txBody>
          <a:bodyPr>
            <a:normAutofit/>
          </a:bodyPr>
          <a:lstStyle>
            <a:lvl1pPr>
              <a:defRPr sz="1000"/>
            </a:lvl1pPr>
          </a:lstStyle>
          <a:p>
            <a:endParaRPr lang="en-GB"/>
          </a:p>
        </p:txBody>
      </p:sp>
      <p:sp>
        <p:nvSpPr>
          <p:cNvPr id="21" name="Picture Placeholder 13">
            <a:extLst>
              <a:ext uri="{FF2B5EF4-FFF2-40B4-BE49-F238E27FC236}">
                <a16:creationId xmlns:a16="http://schemas.microsoft.com/office/drawing/2014/main" id="{48261CAA-7C08-0306-CAD7-67DFC398CB9F}"/>
              </a:ext>
            </a:extLst>
          </p:cNvPr>
          <p:cNvSpPr>
            <a:spLocks noGrp="1"/>
          </p:cNvSpPr>
          <p:nvPr>
            <p:ph type="pic" sz="quarter" idx="22"/>
          </p:nvPr>
        </p:nvSpPr>
        <p:spPr>
          <a:xfrm>
            <a:off x="3925913" y="1288487"/>
            <a:ext cx="2555678" cy="3691137"/>
          </a:xfrm>
        </p:spPr>
        <p:txBody>
          <a:bodyPr>
            <a:normAutofit/>
          </a:bodyPr>
          <a:lstStyle>
            <a:lvl1pPr>
              <a:defRPr sz="1000"/>
            </a:lvl1pPr>
          </a:lstStyle>
          <a:p>
            <a:endParaRPr lang="en-GB"/>
          </a:p>
        </p:txBody>
      </p:sp>
      <p:sp>
        <p:nvSpPr>
          <p:cNvPr id="22" name="Picture Placeholder 13">
            <a:extLst>
              <a:ext uri="{FF2B5EF4-FFF2-40B4-BE49-F238E27FC236}">
                <a16:creationId xmlns:a16="http://schemas.microsoft.com/office/drawing/2014/main" id="{086FD225-3ED5-8F6F-C1B3-A1B349DDE180}"/>
              </a:ext>
            </a:extLst>
          </p:cNvPr>
          <p:cNvSpPr>
            <a:spLocks noGrp="1"/>
          </p:cNvSpPr>
          <p:nvPr>
            <p:ph type="pic" sz="quarter" idx="23"/>
          </p:nvPr>
        </p:nvSpPr>
        <p:spPr>
          <a:xfrm>
            <a:off x="6628718" y="1288487"/>
            <a:ext cx="2555678" cy="3691137"/>
          </a:xfrm>
        </p:spPr>
        <p:txBody>
          <a:bodyPr>
            <a:normAutofit/>
          </a:bodyPr>
          <a:lstStyle>
            <a:lvl1pPr>
              <a:defRPr sz="1000"/>
            </a:lvl1pPr>
          </a:lstStyle>
          <a:p>
            <a:endParaRPr lang="en-GB"/>
          </a:p>
        </p:txBody>
      </p:sp>
      <p:sp>
        <p:nvSpPr>
          <p:cNvPr id="23" name="Picture Placeholder 13">
            <a:extLst>
              <a:ext uri="{FF2B5EF4-FFF2-40B4-BE49-F238E27FC236}">
                <a16:creationId xmlns:a16="http://schemas.microsoft.com/office/drawing/2014/main" id="{0B2FC53B-45CA-2392-456B-039DC8D4107D}"/>
              </a:ext>
            </a:extLst>
          </p:cNvPr>
          <p:cNvSpPr>
            <a:spLocks noGrp="1"/>
          </p:cNvSpPr>
          <p:nvPr>
            <p:ph type="pic" sz="quarter" idx="24"/>
          </p:nvPr>
        </p:nvSpPr>
        <p:spPr>
          <a:xfrm>
            <a:off x="9331524" y="1288487"/>
            <a:ext cx="2555678" cy="3691137"/>
          </a:xfrm>
        </p:spPr>
        <p:txBody>
          <a:bodyPr>
            <a:normAutofit/>
          </a:bodyPr>
          <a:lstStyle>
            <a:lvl1pPr>
              <a:defRPr sz="1000"/>
            </a:lvl1pPr>
          </a:lstStyle>
          <a:p>
            <a:endParaRPr lang="en-GB"/>
          </a:p>
        </p:txBody>
      </p:sp>
      <p:sp>
        <p:nvSpPr>
          <p:cNvPr id="2" name="Google Shape;22;p26">
            <a:extLst>
              <a:ext uri="{FF2B5EF4-FFF2-40B4-BE49-F238E27FC236}">
                <a16:creationId xmlns:a16="http://schemas.microsoft.com/office/drawing/2014/main" id="{1AB2A463-C823-D32A-E89D-05F45A3F248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2" name="Google Shape;18;p26">
            <a:extLst>
              <a:ext uri="{FF2B5EF4-FFF2-40B4-BE49-F238E27FC236}">
                <a16:creationId xmlns:a16="http://schemas.microsoft.com/office/drawing/2014/main" id="{B81DA87E-A91E-EFC0-3097-981D065C766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7274587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_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0A87963-A5DA-DCD7-DA7E-F143F30B7695}"/>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1508DED2-D351-6F02-97F0-EC8D5DB87D78}"/>
              </a:ext>
            </a:extLst>
          </p:cNvPr>
          <p:cNvSpPr/>
          <p:nvPr userDrawn="1"/>
        </p:nvSpPr>
        <p:spPr>
          <a:xfrm>
            <a:off x="1" y="0"/>
            <a:ext cx="6096000" cy="6858000"/>
          </a:xfrm>
          <a:prstGeom prst="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5" name="Graphic 4">
            <a:extLst>
              <a:ext uri="{FF2B5EF4-FFF2-40B4-BE49-F238E27FC236}">
                <a16:creationId xmlns:a16="http://schemas.microsoft.com/office/drawing/2014/main" id="{92498D60-CA77-4ED3-A6AF-83F2AE6BDB91}"/>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64A1C97A-8611-4A24-A3B9-7CA7D0758DB3}"/>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pic>
        <p:nvPicPr>
          <p:cNvPr id="25" name="Graphic 24">
            <a:extLst>
              <a:ext uri="{FF2B5EF4-FFF2-40B4-BE49-F238E27FC236}">
                <a16:creationId xmlns:a16="http://schemas.microsoft.com/office/drawing/2014/main" id="{82632066-2C31-EAEF-07B4-F9973989BFBB}"/>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1808163"/>
            <a:ext cx="196850" cy="172244"/>
          </a:xfrm>
          <a:prstGeom prst="rect">
            <a:avLst/>
          </a:prstGeom>
        </p:spPr>
      </p:pic>
      <p:pic>
        <p:nvPicPr>
          <p:cNvPr id="27" name="Graphic 26">
            <a:extLst>
              <a:ext uri="{FF2B5EF4-FFF2-40B4-BE49-F238E27FC236}">
                <a16:creationId xmlns:a16="http://schemas.microsoft.com/office/drawing/2014/main" id="{6B9E0E3B-E58F-0660-D057-93B679C478C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2460943"/>
            <a:ext cx="196850" cy="172244"/>
          </a:xfrm>
          <a:prstGeom prst="rect">
            <a:avLst/>
          </a:prstGeom>
        </p:spPr>
      </p:pic>
      <p:pic>
        <p:nvPicPr>
          <p:cNvPr id="28" name="Graphic 27">
            <a:extLst>
              <a:ext uri="{FF2B5EF4-FFF2-40B4-BE49-F238E27FC236}">
                <a16:creationId xmlns:a16="http://schemas.microsoft.com/office/drawing/2014/main" id="{190F5680-9ED9-AD85-B5F3-3F415E20B8F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3113723"/>
            <a:ext cx="196850" cy="172244"/>
          </a:xfrm>
          <a:prstGeom prst="rect">
            <a:avLst/>
          </a:prstGeom>
        </p:spPr>
      </p:pic>
      <p:pic>
        <p:nvPicPr>
          <p:cNvPr id="29" name="Graphic 28">
            <a:extLst>
              <a:ext uri="{FF2B5EF4-FFF2-40B4-BE49-F238E27FC236}">
                <a16:creationId xmlns:a16="http://schemas.microsoft.com/office/drawing/2014/main" id="{4DF1538F-06F9-E852-E571-546B250BFC5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3766503"/>
            <a:ext cx="196850" cy="172244"/>
          </a:xfrm>
          <a:prstGeom prst="rect">
            <a:avLst/>
          </a:prstGeom>
        </p:spPr>
      </p:pic>
      <p:pic>
        <p:nvPicPr>
          <p:cNvPr id="30" name="Graphic 29">
            <a:extLst>
              <a:ext uri="{FF2B5EF4-FFF2-40B4-BE49-F238E27FC236}">
                <a16:creationId xmlns:a16="http://schemas.microsoft.com/office/drawing/2014/main" id="{C6947B5A-A465-4895-1249-ED90C3FC172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4419283"/>
            <a:ext cx="196850" cy="172244"/>
          </a:xfrm>
          <a:prstGeom prst="rect">
            <a:avLst/>
          </a:prstGeom>
        </p:spPr>
      </p:pic>
      <p:pic>
        <p:nvPicPr>
          <p:cNvPr id="31" name="Graphic 30">
            <a:extLst>
              <a:ext uri="{FF2B5EF4-FFF2-40B4-BE49-F238E27FC236}">
                <a16:creationId xmlns:a16="http://schemas.microsoft.com/office/drawing/2014/main" id="{E0549003-5B03-C5F7-F87A-F19C80C7D2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rot="5400000">
            <a:off x="916276" y="5072063"/>
            <a:ext cx="196850" cy="172244"/>
          </a:xfrm>
          <a:prstGeom prst="rect">
            <a:avLst/>
          </a:prstGeom>
        </p:spPr>
      </p:pic>
      <p:sp>
        <p:nvSpPr>
          <p:cNvPr id="32" name="Google Shape;24;p26">
            <a:extLst>
              <a:ext uri="{FF2B5EF4-FFF2-40B4-BE49-F238E27FC236}">
                <a16:creationId xmlns:a16="http://schemas.microsoft.com/office/drawing/2014/main" id="{CD5D790D-9423-B18B-2082-61298E142DFA}"/>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33" name="Google Shape;24;p26">
            <a:extLst>
              <a:ext uri="{FF2B5EF4-FFF2-40B4-BE49-F238E27FC236}">
                <a16:creationId xmlns:a16="http://schemas.microsoft.com/office/drawing/2014/main" id="{FAC077C5-23DB-6672-D948-DEFEE9E8266F}"/>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34" name="Google Shape;24;p26">
            <a:extLst>
              <a:ext uri="{FF2B5EF4-FFF2-40B4-BE49-F238E27FC236}">
                <a16:creationId xmlns:a16="http://schemas.microsoft.com/office/drawing/2014/main" id="{2918299F-FCC7-1765-77FB-44EB16488DB3}"/>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35" name="Google Shape;24;p26">
            <a:extLst>
              <a:ext uri="{FF2B5EF4-FFF2-40B4-BE49-F238E27FC236}">
                <a16:creationId xmlns:a16="http://schemas.microsoft.com/office/drawing/2014/main" id="{1F0EBE5B-16A9-6E53-E884-D6A6B0D8C39C}"/>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36" name="Google Shape;24;p26">
            <a:extLst>
              <a:ext uri="{FF2B5EF4-FFF2-40B4-BE49-F238E27FC236}">
                <a16:creationId xmlns:a16="http://schemas.microsoft.com/office/drawing/2014/main" id="{67FF5144-A4A4-1D38-9F43-B38D8CDE582F}"/>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37" name="Google Shape;24;p26">
            <a:extLst>
              <a:ext uri="{FF2B5EF4-FFF2-40B4-BE49-F238E27FC236}">
                <a16:creationId xmlns:a16="http://schemas.microsoft.com/office/drawing/2014/main" id="{B9E94BB8-D4CD-EDF0-4B6E-0D409D46B46D}"/>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1" name="Google Shape;21;p33">
            <a:extLst>
              <a:ext uri="{FF2B5EF4-FFF2-40B4-BE49-F238E27FC236}">
                <a16:creationId xmlns:a16="http://schemas.microsoft.com/office/drawing/2014/main" id="{7FEC2628-D9EA-2F22-0B8C-B590EA863A21}"/>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7" name="Google Shape;22;p26">
            <a:extLst>
              <a:ext uri="{FF2B5EF4-FFF2-40B4-BE49-F238E27FC236}">
                <a16:creationId xmlns:a16="http://schemas.microsoft.com/office/drawing/2014/main" id="{4E6E4446-40C0-D2D5-4B51-C14F570AF1B4}"/>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18;p26">
            <a:extLst>
              <a:ext uri="{FF2B5EF4-FFF2-40B4-BE49-F238E27FC236}">
                <a16:creationId xmlns:a16="http://schemas.microsoft.com/office/drawing/2014/main" id="{0FB8683D-0CDA-5A7B-8A1E-49E07216AD49}"/>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spTree>
    <p:extLst>
      <p:ext uri="{BB962C8B-B14F-4D97-AF65-F5344CB8AC3E}">
        <p14:creationId xmlns:p14="http://schemas.microsoft.com/office/powerpoint/2010/main" val="25814296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1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Text Placeholder 29">
            <a:extLst>
              <a:ext uri="{FF2B5EF4-FFF2-40B4-BE49-F238E27FC236}">
                <a16:creationId xmlns:a16="http://schemas.microsoft.com/office/drawing/2014/main" id="{2C8A0DDA-CF2F-C90B-C88B-662DC5A84161}"/>
              </a:ext>
            </a:extLst>
          </p:cNvPr>
          <p:cNvSpPr>
            <a:spLocks noGrp="1"/>
          </p:cNvSpPr>
          <p:nvPr>
            <p:ph type="body" sz="quarter" idx="12"/>
          </p:nvPr>
        </p:nvSpPr>
        <p:spPr>
          <a:xfrm>
            <a:off x="125834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5" name="Text Placeholder 29">
            <a:extLst>
              <a:ext uri="{FF2B5EF4-FFF2-40B4-BE49-F238E27FC236}">
                <a16:creationId xmlns:a16="http://schemas.microsoft.com/office/drawing/2014/main" id="{FE533F53-5F39-197F-584A-55552DA6DA27}"/>
              </a:ext>
            </a:extLst>
          </p:cNvPr>
          <p:cNvSpPr>
            <a:spLocks noGrp="1"/>
          </p:cNvSpPr>
          <p:nvPr>
            <p:ph type="body" sz="quarter" idx="14"/>
          </p:nvPr>
        </p:nvSpPr>
        <p:spPr>
          <a:xfrm>
            <a:off x="3940202"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6" name="Text Placeholder 29">
            <a:extLst>
              <a:ext uri="{FF2B5EF4-FFF2-40B4-BE49-F238E27FC236}">
                <a16:creationId xmlns:a16="http://schemas.microsoft.com/office/drawing/2014/main" id="{A25C08EE-2973-05B1-C777-A12BAE23D254}"/>
              </a:ext>
            </a:extLst>
          </p:cNvPr>
          <p:cNvSpPr>
            <a:spLocks noGrp="1"/>
          </p:cNvSpPr>
          <p:nvPr>
            <p:ph type="body" sz="quarter" idx="15"/>
          </p:nvPr>
        </p:nvSpPr>
        <p:spPr>
          <a:xfrm>
            <a:off x="6650847"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0" name="Text Placeholder 29">
            <a:extLst>
              <a:ext uri="{FF2B5EF4-FFF2-40B4-BE49-F238E27FC236}">
                <a16:creationId xmlns:a16="http://schemas.microsoft.com/office/drawing/2014/main" id="{84175955-06ED-8621-1F35-BA0FB5D7D7A7}"/>
              </a:ext>
            </a:extLst>
          </p:cNvPr>
          <p:cNvSpPr>
            <a:spLocks noGrp="1"/>
          </p:cNvSpPr>
          <p:nvPr>
            <p:ph type="body" sz="quarter" idx="16"/>
          </p:nvPr>
        </p:nvSpPr>
        <p:spPr>
          <a:xfrm>
            <a:off x="9328441" y="5220236"/>
            <a:ext cx="2393506" cy="886970"/>
          </a:xfrm>
        </p:spPr>
        <p:txBody>
          <a:bodyPr lIns="0" tIns="0" rIns="0" bIns="0">
            <a:normAutofit/>
          </a:bodyPr>
          <a:lstStyle>
            <a:lvl1pPr marL="0" indent="0">
              <a:lnSpc>
                <a:spcPct val="100000"/>
              </a:lnSpc>
              <a:spcBef>
                <a:spcPts val="0"/>
              </a:spcBef>
              <a:spcAft>
                <a:spcPts val="600"/>
              </a:spcAft>
              <a:buFont typeface="Arial" panose="020B0604020202020204" pitchFamily="34" charset="0"/>
              <a:buNone/>
              <a:defRPr sz="16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1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05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0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12" name="Picture Placeholder 13">
            <a:extLst>
              <a:ext uri="{FF2B5EF4-FFF2-40B4-BE49-F238E27FC236}">
                <a16:creationId xmlns:a16="http://schemas.microsoft.com/office/drawing/2014/main" id="{BB46B5F1-C8B1-7564-50AA-442061B7D6FC}"/>
              </a:ext>
            </a:extLst>
          </p:cNvPr>
          <p:cNvSpPr>
            <a:spLocks noGrp="1"/>
          </p:cNvSpPr>
          <p:nvPr>
            <p:ph type="pic" sz="quarter" idx="21"/>
          </p:nvPr>
        </p:nvSpPr>
        <p:spPr>
          <a:xfrm>
            <a:off x="1223108" y="1288487"/>
            <a:ext cx="2555678" cy="3691137"/>
          </a:xfrm>
        </p:spPr>
        <p:txBody>
          <a:bodyPr>
            <a:normAutofit/>
          </a:bodyPr>
          <a:lstStyle>
            <a:lvl1pPr>
              <a:defRPr sz="1000">
                <a:solidFill>
                  <a:schemeClr val="tx1"/>
                </a:solidFill>
              </a:defRPr>
            </a:lvl1pPr>
          </a:lstStyle>
          <a:p>
            <a:endParaRPr lang="en-GB"/>
          </a:p>
        </p:txBody>
      </p:sp>
      <p:sp>
        <p:nvSpPr>
          <p:cNvPr id="13" name="Picture Placeholder 13">
            <a:extLst>
              <a:ext uri="{FF2B5EF4-FFF2-40B4-BE49-F238E27FC236}">
                <a16:creationId xmlns:a16="http://schemas.microsoft.com/office/drawing/2014/main" id="{D541EE71-9004-D78A-46A7-C1B882F88124}"/>
              </a:ext>
            </a:extLst>
          </p:cNvPr>
          <p:cNvSpPr>
            <a:spLocks noGrp="1"/>
          </p:cNvSpPr>
          <p:nvPr>
            <p:ph type="pic" sz="quarter" idx="22"/>
          </p:nvPr>
        </p:nvSpPr>
        <p:spPr>
          <a:xfrm>
            <a:off x="3925913" y="1288487"/>
            <a:ext cx="2555678" cy="3691137"/>
          </a:xfrm>
        </p:spPr>
        <p:txBody>
          <a:bodyPr>
            <a:normAutofit/>
          </a:bodyPr>
          <a:lstStyle>
            <a:lvl1pPr>
              <a:defRPr sz="1000">
                <a:solidFill>
                  <a:schemeClr val="tx1"/>
                </a:solidFill>
              </a:defRPr>
            </a:lvl1pPr>
          </a:lstStyle>
          <a:p>
            <a:endParaRPr lang="en-GB"/>
          </a:p>
        </p:txBody>
      </p:sp>
      <p:sp>
        <p:nvSpPr>
          <p:cNvPr id="16" name="Picture Placeholder 13">
            <a:extLst>
              <a:ext uri="{FF2B5EF4-FFF2-40B4-BE49-F238E27FC236}">
                <a16:creationId xmlns:a16="http://schemas.microsoft.com/office/drawing/2014/main" id="{AC63FC5A-402B-328F-2AD6-13A451FFD2F6}"/>
              </a:ext>
            </a:extLst>
          </p:cNvPr>
          <p:cNvSpPr>
            <a:spLocks noGrp="1"/>
          </p:cNvSpPr>
          <p:nvPr>
            <p:ph type="pic" sz="quarter" idx="23"/>
          </p:nvPr>
        </p:nvSpPr>
        <p:spPr>
          <a:xfrm>
            <a:off x="6628718" y="1288487"/>
            <a:ext cx="2555678" cy="3691137"/>
          </a:xfrm>
        </p:spPr>
        <p:txBody>
          <a:bodyPr>
            <a:normAutofit/>
          </a:bodyPr>
          <a:lstStyle>
            <a:lvl1pPr>
              <a:defRPr sz="1000">
                <a:solidFill>
                  <a:schemeClr val="tx1"/>
                </a:solidFill>
              </a:defRPr>
            </a:lvl1pPr>
          </a:lstStyle>
          <a:p>
            <a:endParaRPr lang="en-GB"/>
          </a:p>
        </p:txBody>
      </p:sp>
      <p:sp>
        <p:nvSpPr>
          <p:cNvPr id="17" name="Picture Placeholder 13">
            <a:extLst>
              <a:ext uri="{FF2B5EF4-FFF2-40B4-BE49-F238E27FC236}">
                <a16:creationId xmlns:a16="http://schemas.microsoft.com/office/drawing/2014/main" id="{DF26EEDC-8832-421D-9DB7-BCF54FE6D9B7}"/>
              </a:ext>
            </a:extLst>
          </p:cNvPr>
          <p:cNvSpPr>
            <a:spLocks noGrp="1"/>
          </p:cNvSpPr>
          <p:nvPr>
            <p:ph type="pic" sz="quarter" idx="24"/>
          </p:nvPr>
        </p:nvSpPr>
        <p:spPr>
          <a:xfrm>
            <a:off x="9331524" y="1288487"/>
            <a:ext cx="2555678" cy="3691137"/>
          </a:xfrm>
        </p:spPr>
        <p:txBody>
          <a:bodyPr>
            <a:normAutofit/>
          </a:bodyPr>
          <a:lstStyle>
            <a:lvl1pPr>
              <a:defRPr sz="1000">
                <a:solidFill>
                  <a:schemeClr val="tx1"/>
                </a:solidFill>
              </a:defRPr>
            </a:lvl1pPr>
          </a:lstStyle>
          <a:p>
            <a:endParaRPr lang="en-GB"/>
          </a:p>
        </p:txBody>
      </p:sp>
      <p:sp>
        <p:nvSpPr>
          <p:cNvPr id="2" name="Google Shape;22;p26">
            <a:extLst>
              <a:ext uri="{FF2B5EF4-FFF2-40B4-BE49-F238E27FC236}">
                <a16:creationId xmlns:a16="http://schemas.microsoft.com/office/drawing/2014/main" id="{9881D1B1-F4A5-F5C9-9FC9-84158DF4D7C7}"/>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18;p26">
            <a:extLst>
              <a:ext uri="{FF2B5EF4-FFF2-40B4-BE49-F238E27FC236}">
                <a16:creationId xmlns:a16="http://schemas.microsoft.com/office/drawing/2014/main" id="{BB6CB947-C44E-0372-6DE8-2B5C9999BA3C}"/>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18961107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Content with Subtitle 2">
    <p:bg>
      <p:bgPr>
        <a:solidFill>
          <a:schemeClr val="tx1"/>
        </a:solidFill>
        <a:effectLst/>
      </p:bgPr>
    </p:bg>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A4BD5DE1-87AE-F2C0-4FB1-2A56F486B680}"/>
              </a:ext>
            </a:extLst>
          </p:cNvPr>
          <p:cNvPicPr>
            <a:picLocks noChangeAspect="1"/>
          </p:cNvPicPr>
          <p:nvPr userDrawn="1"/>
        </p:nvPicPr>
        <p:blipFill>
          <a:blip r:embed="rId2">
            <a:extLst>
              <a:ext uri="{96DAC541-7B7A-43D3-8B79-37D633B846F1}">
                <asvg:svgBlip xmlns:asvg="http://schemas.microsoft.com/office/drawing/2016/SVG/main" r:embed="rId3"/>
              </a:ext>
            </a:extLst>
          </a:blip>
          <a:srcRect l="39395" t="26219" r="10339" b="23780"/>
          <a:stretch/>
        </p:blipFill>
        <p:spPr>
          <a:xfrm>
            <a:off x="211951" y="6286337"/>
            <a:ext cx="911535" cy="473075"/>
          </a:xfrm>
          <a:prstGeom prst="rect">
            <a:avLst/>
          </a:prstGeom>
        </p:spPr>
      </p:pic>
      <p:pic>
        <p:nvPicPr>
          <p:cNvPr id="6" name="Graphic 5">
            <a:extLst>
              <a:ext uri="{FF2B5EF4-FFF2-40B4-BE49-F238E27FC236}">
                <a16:creationId xmlns:a16="http://schemas.microsoft.com/office/drawing/2014/main" id="{BF0BAC46-D361-8709-DA40-9F7456A7B67D}"/>
              </a:ext>
            </a:extLst>
          </p:cNvPr>
          <p:cNvPicPr>
            <a:picLocks noChangeAspect="1"/>
          </p:cNvPicPr>
          <p:nvPr userDrawn="1"/>
        </p:nvPicPr>
        <p:blipFill>
          <a:blip r:embed="rId2">
            <a:extLst>
              <a:ext uri="{96DAC541-7B7A-43D3-8B79-37D633B846F1}">
                <asvg:svgBlip xmlns:asvg="http://schemas.microsoft.com/office/drawing/2016/SVG/main" r:embed="rId3"/>
              </a:ext>
            </a:extLst>
          </a:blip>
          <a:srcRect l="8134" t="14156" r="57486" b="13360"/>
          <a:stretch/>
        </p:blipFill>
        <p:spPr>
          <a:xfrm>
            <a:off x="211950" y="238990"/>
            <a:ext cx="890753" cy="979825"/>
          </a:xfrm>
          <a:prstGeom prst="rect">
            <a:avLst/>
          </a:prstGeom>
        </p:spPr>
      </p:pic>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4;p26">
            <a:extLst>
              <a:ext uri="{FF2B5EF4-FFF2-40B4-BE49-F238E27FC236}">
                <a16:creationId xmlns:a16="http://schemas.microsoft.com/office/drawing/2014/main" id="{39009726-F10D-1058-BBCA-4D33C2583B8F}"/>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8" name="Text Placeholder 29">
            <a:extLst>
              <a:ext uri="{FF2B5EF4-FFF2-40B4-BE49-F238E27FC236}">
                <a16:creationId xmlns:a16="http://schemas.microsoft.com/office/drawing/2014/main" id="{A79F5784-7F55-4950-9EAC-C4F059EFDF1C}"/>
              </a:ext>
            </a:extLst>
          </p:cNvPr>
          <p:cNvSpPr>
            <a:spLocks noGrp="1"/>
          </p:cNvSpPr>
          <p:nvPr>
            <p:ph type="body" sz="quarter" idx="17"/>
          </p:nvPr>
        </p:nvSpPr>
        <p:spPr>
          <a:xfrm>
            <a:off x="1228165"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9" name="Text Placeholder 29">
            <a:extLst>
              <a:ext uri="{FF2B5EF4-FFF2-40B4-BE49-F238E27FC236}">
                <a16:creationId xmlns:a16="http://schemas.microsoft.com/office/drawing/2014/main" id="{5E2DA493-BD13-853B-CB3F-D8005233962C}"/>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0" name="Text Placeholder 29">
            <a:extLst>
              <a:ext uri="{FF2B5EF4-FFF2-40B4-BE49-F238E27FC236}">
                <a16:creationId xmlns:a16="http://schemas.microsoft.com/office/drawing/2014/main" id="{E7B2F74E-D6BF-D402-79FB-AE54B530922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D0B1109B-9511-CB95-B3D0-B66439079B68}"/>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rgbClr val="BABABA"/>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bg1"/>
                </a:solidFill>
                <a:latin typeface="Funnel Sans" pitchFamily="2" charset="0"/>
              </a:defRPr>
            </a:lvl1pPr>
            <a:lvl2pPr marL="216000" indent="-216000">
              <a:lnSpc>
                <a:spcPct val="100000"/>
              </a:lnSpc>
              <a:spcBef>
                <a:spcPts val="0"/>
              </a:spcBef>
              <a:spcAft>
                <a:spcPts val="600"/>
              </a:spcAft>
              <a:buFontTx/>
              <a:buBlip>
                <a:blip r:embed="rId4"/>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4"/>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4"/>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2" name="Google Shape;22;p26">
            <a:extLst>
              <a:ext uri="{FF2B5EF4-FFF2-40B4-BE49-F238E27FC236}">
                <a16:creationId xmlns:a16="http://schemas.microsoft.com/office/drawing/2014/main" id="{65A5C454-B436-4496-54D6-F133F49E15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4" name="Google Shape;18;p26">
            <a:extLst>
              <a:ext uri="{FF2B5EF4-FFF2-40B4-BE49-F238E27FC236}">
                <a16:creationId xmlns:a16="http://schemas.microsoft.com/office/drawing/2014/main" id="{B1E89FEB-3948-9562-6884-26440D5C3610}"/>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bg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67149619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Title Content with Subtitle 2">
    <p:bg>
      <p:bgPr>
        <a:solidFill>
          <a:schemeClr val="bg1"/>
        </a:solidFill>
        <a:effectLst/>
      </p:bgPr>
    </p:bg>
    <p:spTree>
      <p:nvGrpSpPr>
        <p:cNvPr id="1" name=""/>
        <p:cNvGrpSpPr/>
        <p:nvPr/>
      </p:nvGrpSpPr>
      <p:grpSpPr>
        <a:xfrm>
          <a:off x="0" y="0"/>
          <a:ext cx="0" cy="0"/>
          <a:chOff x="0" y="0"/>
          <a:chExt cx="0" cy="0"/>
        </a:xfrm>
      </p:grpSpPr>
      <p:sp>
        <p:nvSpPr>
          <p:cNvPr id="11" name="Google Shape;21;p33">
            <a:extLst>
              <a:ext uri="{FF2B5EF4-FFF2-40B4-BE49-F238E27FC236}">
                <a16:creationId xmlns:a16="http://schemas.microsoft.com/office/drawing/2014/main" id="{434FE5C7-1914-8352-CA72-C512C0DE23C8}"/>
              </a:ext>
            </a:extLst>
          </p:cNvPr>
          <p:cNvSpPr txBox="1">
            <a:spLocks noGrp="1"/>
          </p:cNvSpPr>
          <p:nvPr>
            <p:ph type="sldNum" idx="13"/>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tx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10" name="Google Shape;24;p26">
            <a:extLst>
              <a:ext uri="{FF2B5EF4-FFF2-40B4-BE49-F238E27FC236}">
                <a16:creationId xmlns:a16="http://schemas.microsoft.com/office/drawing/2014/main" id="{6B6C8047-0491-9C29-C47A-B6FD3FB089CD}"/>
              </a:ext>
            </a:extLst>
          </p:cNvPr>
          <p:cNvSpPr txBox="1">
            <a:spLocks noGrp="1"/>
          </p:cNvSpPr>
          <p:nvPr>
            <p:ph type="body" idx="2" hasCustomPrompt="1"/>
          </p:nvPr>
        </p:nvSpPr>
        <p:spPr>
          <a:xfrm>
            <a:off x="1258301" y="993964"/>
            <a:ext cx="9256696" cy="391626"/>
          </a:xfrm>
          <a:prstGeom prst="rect">
            <a:avLst/>
          </a:prstGeom>
          <a:noFill/>
          <a:ln>
            <a:noFill/>
          </a:ln>
        </p:spPr>
        <p:txBody>
          <a:bodyPr spcFirstLastPara="1" wrap="square" lIns="36000" tIns="0" rIns="0" bIns="0" anchor="t" anchorCtr="0">
            <a:noAutofit/>
          </a:bodyPr>
          <a:lstStyle>
            <a:lvl1pPr marL="0" lvl="0" indent="0" algn="l">
              <a:lnSpc>
                <a:spcPts val="2200"/>
              </a:lnSpc>
              <a:spcBef>
                <a:spcPts val="600"/>
              </a:spcBef>
              <a:spcAft>
                <a:spcPts val="0"/>
              </a:spcAft>
              <a:buSzPts val="1400"/>
              <a:buFont typeface="Arial" panose="020B0604020202020204" pitchFamily="34" charset="0"/>
              <a:buNone/>
              <a:defRPr sz="12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can drop over multiple lines, and are helpful to take the strain off the big headline.</a:t>
            </a:r>
            <a:endParaRPr/>
          </a:p>
        </p:txBody>
      </p:sp>
      <p:sp>
        <p:nvSpPr>
          <p:cNvPr id="2" name="Text Placeholder 29">
            <a:extLst>
              <a:ext uri="{FF2B5EF4-FFF2-40B4-BE49-F238E27FC236}">
                <a16:creationId xmlns:a16="http://schemas.microsoft.com/office/drawing/2014/main" id="{C058A599-7521-1D71-1E08-22071D540686}"/>
              </a:ext>
            </a:extLst>
          </p:cNvPr>
          <p:cNvSpPr>
            <a:spLocks noGrp="1"/>
          </p:cNvSpPr>
          <p:nvPr>
            <p:ph type="body" sz="quarter" idx="17"/>
          </p:nvPr>
        </p:nvSpPr>
        <p:spPr>
          <a:xfrm>
            <a:off x="1228165"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endParaRPr lang="en-GB"/>
          </a:p>
        </p:txBody>
      </p:sp>
      <p:sp>
        <p:nvSpPr>
          <p:cNvPr id="4" name="Text Placeholder 29">
            <a:extLst>
              <a:ext uri="{FF2B5EF4-FFF2-40B4-BE49-F238E27FC236}">
                <a16:creationId xmlns:a16="http://schemas.microsoft.com/office/drawing/2014/main" id="{31516C9F-93B6-C63C-91D7-5CF4D98A874F}"/>
              </a:ext>
            </a:extLst>
          </p:cNvPr>
          <p:cNvSpPr>
            <a:spLocks noGrp="1"/>
          </p:cNvSpPr>
          <p:nvPr>
            <p:ph type="body" sz="quarter" idx="18" hasCustomPrompt="1"/>
          </p:nvPr>
        </p:nvSpPr>
        <p:spPr>
          <a:xfrm>
            <a:off x="3929388" y="1878487"/>
            <a:ext cx="2537011" cy="985899"/>
          </a:xfrm>
          <a:prstGeom prst="roundRect">
            <a:avLst>
              <a:gd name="adj" fmla="val 3094"/>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2" name="Text Placeholder 29">
            <a:extLst>
              <a:ext uri="{FF2B5EF4-FFF2-40B4-BE49-F238E27FC236}">
                <a16:creationId xmlns:a16="http://schemas.microsoft.com/office/drawing/2014/main" id="{B1596214-8CA0-A990-F454-633C245FC2B1}"/>
              </a:ext>
            </a:extLst>
          </p:cNvPr>
          <p:cNvSpPr>
            <a:spLocks noGrp="1"/>
          </p:cNvSpPr>
          <p:nvPr>
            <p:ph type="body" sz="quarter" idx="19" hasCustomPrompt="1"/>
          </p:nvPr>
        </p:nvSpPr>
        <p:spPr>
          <a:xfrm>
            <a:off x="6630611" y="1878487"/>
            <a:ext cx="2537011" cy="985899"/>
          </a:xfrm>
          <a:prstGeom prst="roundRect">
            <a:avLst>
              <a:gd name="adj" fmla="val 4225"/>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3" name="Text Placeholder 29">
            <a:extLst>
              <a:ext uri="{FF2B5EF4-FFF2-40B4-BE49-F238E27FC236}">
                <a16:creationId xmlns:a16="http://schemas.microsoft.com/office/drawing/2014/main" id="{3E10BF7C-2055-FEA4-623E-6FCB02974B85}"/>
              </a:ext>
            </a:extLst>
          </p:cNvPr>
          <p:cNvSpPr>
            <a:spLocks noGrp="1"/>
          </p:cNvSpPr>
          <p:nvPr>
            <p:ph type="body" sz="quarter" idx="20" hasCustomPrompt="1"/>
          </p:nvPr>
        </p:nvSpPr>
        <p:spPr>
          <a:xfrm>
            <a:off x="9331834" y="1878487"/>
            <a:ext cx="2537011" cy="985899"/>
          </a:xfrm>
          <a:prstGeom prst="roundRect">
            <a:avLst>
              <a:gd name="adj" fmla="val 5356"/>
            </a:avLst>
          </a:prstGeom>
          <a:ln w="12700">
            <a:solidFill>
              <a:schemeClr val="tx1"/>
            </a:solidFill>
          </a:ln>
        </p:spPr>
        <p:txBody>
          <a:bodyPr lIns="0" tIns="0" rIns="0" bIns="0" anchor="ctr">
            <a:normAutofit/>
          </a:bodyPr>
          <a:lstStyle>
            <a:lvl1pPr marL="0" indent="0" algn="ctr">
              <a:lnSpc>
                <a:spcPct val="100000"/>
              </a:lnSpc>
              <a:spcBef>
                <a:spcPts val="0"/>
              </a:spcBef>
              <a:spcAft>
                <a:spcPts val="600"/>
              </a:spcAft>
              <a:buFont typeface="Arial" panose="020B0604020202020204" pitchFamily="34" charset="0"/>
              <a:buNone/>
              <a:defRPr sz="2800" b="0" i="0" spc="0">
                <a:solidFill>
                  <a:schemeClr val="tx1"/>
                </a:solidFill>
                <a:latin typeface="Funnel Sans" pitchFamily="2" charset="0"/>
              </a:defRPr>
            </a:lvl1pPr>
            <a:lvl2pPr marL="216000" indent="-216000">
              <a:lnSpc>
                <a:spcPct val="100000"/>
              </a:lnSpc>
              <a:spcBef>
                <a:spcPts val="0"/>
              </a:spcBef>
              <a:spcAft>
                <a:spcPts val="600"/>
              </a:spcAft>
              <a:buFontTx/>
              <a:buBlip>
                <a:blip r:embed="rId2"/>
              </a:buBlip>
              <a:defRPr sz="1600" b="0" i="0">
                <a:solidFill>
                  <a:schemeClr val="bg1"/>
                </a:solidFill>
                <a:latin typeface="Funnel Sans" pitchFamily="2" charset="0"/>
              </a:defRPr>
            </a:lvl2pPr>
            <a:lvl3pPr marL="576000" indent="-217560">
              <a:lnSpc>
                <a:spcPct val="100000"/>
              </a:lnSpc>
              <a:spcBef>
                <a:spcPts val="0"/>
              </a:spcBef>
              <a:spcAft>
                <a:spcPts val="600"/>
              </a:spcAft>
              <a:buFontTx/>
              <a:buBlip>
                <a:blip r:embed="rId2"/>
              </a:buBlip>
              <a:defRPr sz="1400" b="0" i="0">
                <a:solidFill>
                  <a:schemeClr val="bg1"/>
                </a:solidFill>
                <a:latin typeface="Funnel Sans" pitchFamily="2" charset="0"/>
              </a:defRPr>
            </a:lvl3pPr>
            <a:lvl4pPr marL="936000" indent="-216000">
              <a:lnSpc>
                <a:spcPct val="100000"/>
              </a:lnSpc>
              <a:spcBef>
                <a:spcPts val="0"/>
              </a:spcBef>
              <a:spcAft>
                <a:spcPts val="600"/>
              </a:spcAft>
              <a:buFontTx/>
              <a:buBlip>
                <a:blip r:embed="rId2"/>
              </a:buBlip>
              <a:defRPr sz="1200" b="0" i="0">
                <a:solidFill>
                  <a:schemeClr val="bg1"/>
                </a:solidFill>
                <a:latin typeface="Funnel Sans" pitchFamily="2" charset="0"/>
              </a:defRPr>
            </a:lvl4pPr>
            <a:lvl5pPr>
              <a:defRPr sz="1800">
                <a:solidFill>
                  <a:schemeClr val="tx2"/>
                </a:solidFill>
                <a:latin typeface="Funnel Sans" pitchFamily="2" charset="0"/>
              </a:defRPr>
            </a:lvl5pPr>
          </a:lstStyle>
          <a:p>
            <a:pPr lvl="0"/>
            <a:r>
              <a:rPr lang="en-GB"/>
              <a:t>Click to edit text</a:t>
            </a:r>
          </a:p>
        </p:txBody>
      </p:sp>
      <p:sp>
        <p:nvSpPr>
          <p:cNvPr id="14" name="Google Shape;22;p26">
            <a:extLst>
              <a:ext uri="{FF2B5EF4-FFF2-40B4-BE49-F238E27FC236}">
                <a16:creationId xmlns:a16="http://schemas.microsoft.com/office/drawing/2014/main" id="{4FC2062D-B741-B0B8-FFED-FE9E34BA49ED}"/>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16" name="Google Shape;18;p26">
            <a:extLst>
              <a:ext uri="{FF2B5EF4-FFF2-40B4-BE49-F238E27FC236}">
                <a16:creationId xmlns:a16="http://schemas.microsoft.com/office/drawing/2014/main" id="{4BD42743-8B73-2C8F-13BC-7B0BB414B949}"/>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Tree>
    <p:extLst>
      <p:ext uri="{BB962C8B-B14F-4D97-AF65-F5344CB8AC3E}">
        <p14:creationId xmlns:p14="http://schemas.microsoft.com/office/powerpoint/2010/main" val="26187053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and Object Box">
    <p:spTree>
      <p:nvGrpSpPr>
        <p:cNvPr id="1" name=""/>
        <p:cNvGrpSpPr/>
        <p:nvPr/>
      </p:nvGrpSpPr>
      <p:grpSpPr>
        <a:xfrm>
          <a:off x="0" y="0"/>
          <a:ext cx="0" cy="0"/>
          <a:chOff x="0" y="0"/>
          <a:chExt cx="0" cy="0"/>
        </a:xfrm>
      </p:grpSpPr>
      <p:sp>
        <p:nvSpPr>
          <p:cNvPr id="3" name="Google Shape;24;p26">
            <a:extLst>
              <a:ext uri="{FF2B5EF4-FFF2-40B4-BE49-F238E27FC236}">
                <a16:creationId xmlns:a16="http://schemas.microsoft.com/office/drawing/2014/main" id="{52C9C0D3-8DC3-41FC-E41A-697E9048B58D}"/>
              </a:ext>
            </a:extLst>
          </p:cNvPr>
          <p:cNvSpPr txBox="1">
            <a:spLocks noGrp="1"/>
          </p:cNvSpPr>
          <p:nvPr>
            <p:ph type="body" idx="2" hasCustomPrompt="1"/>
          </p:nvPr>
        </p:nvSpPr>
        <p:spPr>
          <a:xfrm>
            <a:off x="1258301" y="1143623"/>
            <a:ext cx="9256696" cy="696261"/>
          </a:xfrm>
          <a:prstGeom prst="rect">
            <a:avLst/>
          </a:prstGeom>
          <a:noFill/>
          <a:ln>
            <a:noFill/>
          </a:ln>
        </p:spPr>
        <p:txBody>
          <a:bodyPr spcFirstLastPara="1" wrap="square" lIns="0" tIns="0" rIns="0" bIns="0" anchor="t" anchorCtr="0">
            <a:noAutofit/>
          </a:bodyPr>
          <a:lstStyle>
            <a:lvl1pPr marL="0" lvl="0" indent="0" algn="l">
              <a:lnSpc>
                <a:spcPct val="90000"/>
              </a:lnSpc>
              <a:spcBef>
                <a:spcPts val="0"/>
              </a:spcBef>
              <a:spcAft>
                <a:spcPts val="0"/>
              </a:spcAft>
              <a:buSzPts val="1400"/>
              <a:buFont typeface="Arial" panose="020B0604020202020204" pitchFamily="34" charset="0"/>
              <a:buNone/>
              <a:defRPr lang="en-GB" sz="2400" b="1" i="0" kern="1200" spc="0" dirty="0">
                <a:solidFill>
                  <a:schemeClr val="tx1"/>
                </a:solidFill>
                <a:latin typeface="Funnel Sans" pitchFamily="2" charset="0"/>
                <a:ea typeface="+mn-ea"/>
                <a:cs typeface="+mn-cs"/>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Subheads are larger than body copy and can drop over multiple lines, and are helpful to take the strain off the big headline.</a:t>
            </a:r>
          </a:p>
        </p:txBody>
      </p:sp>
      <p:sp>
        <p:nvSpPr>
          <p:cNvPr id="4" name="Text Placeholder 29">
            <a:extLst>
              <a:ext uri="{FF2B5EF4-FFF2-40B4-BE49-F238E27FC236}">
                <a16:creationId xmlns:a16="http://schemas.microsoft.com/office/drawing/2014/main" id="{E615A253-5B1E-9AB4-D135-0130D8C50288}"/>
              </a:ext>
            </a:extLst>
          </p:cNvPr>
          <p:cNvSpPr>
            <a:spLocks noGrp="1"/>
          </p:cNvSpPr>
          <p:nvPr>
            <p:ph type="body" sz="quarter" idx="12"/>
          </p:nvPr>
        </p:nvSpPr>
        <p:spPr>
          <a:xfrm>
            <a:off x="1259059"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5" name="Text Placeholder 29">
            <a:extLst>
              <a:ext uri="{FF2B5EF4-FFF2-40B4-BE49-F238E27FC236}">
                <a16:creationId xmlns:a16="http://schemas.microsoft.com/office/drawing/2014/main" id="{F0E2F280-E6EB-5C71-2F3F-12C955E1A4AF}"/>
              </a:ext>
            </a:extLst>
          </p:cNvPr>
          <p:cNvSpPr>
            <a:spLocks noGrp="1"/>
          </p:cNvSpPr>
          <p:nvPr>
            <p:ph type="body" sz="quarter" idx="15"/>
          </p:nvPr>
        </p:nvSpPr>
        <p:spPr>
          <a:xfrm>
            <a:off x="6232503" y="2016477"/>
            <a:ext cx="4673390" cy="3805729"/>
          </a:xfrm>
        </p:spPr>
        <p:txBody>
          <a:bodyPr lIns="0" tIns="0" rIns="0" bIns="0">
            <a:normAutofit/>
          </a:bodyPr>
          <a:lstStyle>
            <a:lvl1pPr marL="0" indent="0">
              <a:lnSpc>
                <a:spcPct val="100000"/>
              </a:lnSpc>
              <a:spcBef>
                <a:spcPts val="1328"/>
              </a:spcBef>
              <a:spcAft>
                <a:spcPts val="0"/>
              </a:spcAft>
              <a:defRPr sz="1600" b="0" i="0" spc="0">
                <a:solidFill>
                  <a:schemeClr val="tx1"/>
                </a:solidFill>
                <a:latin typeface="Funnel Sans" pitchFamily="2" charset="0"/>
              </a:defRPr>
            </a:lvl1pPr>
            <a:lvl2pPr marL="216000" indent="-216000">
              <a:lnSpc>
                <a:spcPct val="100000"/>
              </a:lnSpc>
              <a:buFontTx/>
              <a:buBlip>
                <a:blip r:embed="rId2"/>
              </a:buBlip>
              <a:defRPr sz="1600" b="0" i="0">
                <a:solidFill>
                  <a:schemeClr val="tx1"/>
                </a:solidFill>
                <a:latin typeface="Funnel Sans" pitchFamily="2" charset="0"/>
              </a:defRPr>
            </a:lvl2pPr>
            <a:lvl3pPr marL="576000" indent="-217560">
              <a:lnSpc>
                <a:spcPct val="100000"/>
              </a:lnSpc>
              <a:buFontTx/>
              <a:buBlip>
                <a:blip r:embed="rId2"/>
              </a:buBlip>
              <a:defRPr sz="1400" b="0" i="0">
                <a:solidFill>
                  <a:schemeClr val="tx1"/>
                </a:solidFill>
                <a:latin typeface="Funnel Sans" pitchFamily="2" charset="0"/>
              </a:defRPr>
            </a:lvl3pPr>
            <a:lvl4pPr marL="936000" indent="-216000">
              <a:lnSpc>
                <a:spcPct val="100000"/>
              </a:lnSpc>
              <a:buFontTx/>
              <a:buBlip>
                <a:blip r:embed="rId2"/>
              </a:buBlip>
              <a:defRPr sz="1200" b="0" i="0">
                <a:solidFill>
                  <a:schemeClr val="tx1"/>
                </a:solidFill>
                <a:latin typeface="Funnel Sans" pitchFamily="2" charset="0"/>
              </a:defRPr>
            </a:lvl4pPr>
            <a:lvl5pPr>
              <a:defRPr sz="1800">
                <a:solidFill>
                  <a:schemeClr val="tx2"/>
                </a:solidFill>
                <a:latin typeface="Funnel Sans" pitchFamily="2" charset="0"/>
              </a:defRPr>
            </a:lvl5pPr>
          </a:lstStyle>
          <a:p>
            <a:pPr lvl="0"/>
            <a:r>
              <a:rPr lang="en-GB"/>
              <a:t>Click to edit Master text styles</a:t>
            </a:r>
          </a:p>
          <a:p>
            <a:pPr lvl="1"/>
            <a:r>
              <a:rPr lang="en-GB"/>
              <a:t>Second level</a:t>
            </a:r>
          </a:p>
          <a:p>
            <a:pPr lvl="2"/>
            <a:r>
              <a:rPr lang="en-GB"/>
              <a:t>Third level</a:t>
            </a:r>
          </a:p>
          <a:p>
            <a:pPr lvl="3"/>
            <a:r>
              <a:rPr lang="en-GB"/>
              <a:t>Fourth level</a:t>
            </a:r>
          </a:p>
        </p:txBody>
      </p:sp>
      <p:sp>
        <p:nvSpPr>
          <p:cNvPr id="7" name="Google Shape;18;p26">
            <a:extLst>
              <a:ext uri="{FF2B5EF4-FFF2-40B4-BE49-F238E27FC236}">
                <a16:creationId xmlns:a16="http://schemas.microsoft.com/office/drawing/2014/main" id="{E14A273D-4578-32B4-C5EE-70F5A659527F}"/>
              </a:ext>
            </a:extLst>
          </p:cNvPr>
          <p:cNvSpPr txBox="1">
            <a:spLocks noGrp="1"/>
          </p:cNvSpPr>
          <p:nvPr>
            <p:ph type="title" hasCustomPrompt="1"/>
          </p:nvPr>
        </p:nvSpPr>
        <p:spPr>
          <a:xfrm>
            <a:off x="1258300" y="462976"/>
            <a:ext cx="10640128"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Titles go here, and never get smaller</a:t>
            </a:r>
            <a:endParaRPr/>
          </a:p>
        </p:txBody>
      </p:sp>
      <p:sp>
        <p:nvSpPr>
          <p:cNvPr id="8" name="Slide Number Placeholder 4">
            <a:extLst>
              <a:ext uri="{FF2B5EF4-FFF2-40B4-BE49-F238E27FC236}">
                <a16:creationId xmlns:a16="http://schemas.microsoft.com/office/drawing/2014/main" id="{0929E527-D965-9964-D4B1-AFCF6DE006CF}"/>
              </a:ext>
            </a:extLst>
          </p:cNvPr>
          <p:cNvSpPr>
            <a:spLocks noGrp="1"/>
          </p:cNvSpPr>
          <p:nvPr>
            <p:ph type="sldNum" idx="14"/>
          </p:nvPr>
        </p:nvSpPr>
        <p:spPr>
          <a:xfrm>
            <a:off x="11368216" y="281474"/>
            <a:ext cx="518986" cy="218739"/>
          </a:xfrm>
        </p:spPr>
        <p:txBody>
          <a:bodyPr/>
          <a:lstStyle/>
          <a:p>
            <a:fld id="{00000000-1234-1234-1234-123412341234}" type="slidenum">
              <a:rPr lang="en-US" smtClean="0"/>
              <a:pPr/>
              <a:t>‹#›</a:t>
            </a:fld>
            <a:endParaRPr lang="en-US"/>
          </a:p>
        </p:txBody>
      </p:sp>
      <p:sp>
        <p:nvSpPr>
          <p:cNvPr id="9" name="Footer Placeholder 16">
            <a:extLst>
              <a:ext uri="{FF2B5EF4-FFF2-40B4-BE49-F238E27FC236}">
                <a16:creationId xmlns:a16="http://schemas.microsoft.com/office/drawing/2014/main" id="{A0D987E7-8CA5-32F9-B064-CA020AB06B8C}"/>
              </a:ext>
            </a:extLst>
          </p:cNvPr>
          <p:cNvSpPr>
            <a:spLocks noGrp="1"/>
          </p:cNvSpPr>
          <p:nvPr>
            <p:ph type="ftr" idx="3"/>
          </p:nvPr>
        </p:nvSpPr>
        <p:spPr>
          <a:xfrm>
            <a:off x="9688009" y="6260400"/>
            <a:ext cx="2188802" cy="338400"/>
          </a:xfrm>
        </p:spPr>
        <p:txBody>
          <a:bodyPr/>
          <a:lstStyle/>
          <a:p>
            <a:r>
              <a:rPr lang="en-GB" dirty="0"/>
              <a:t>© 2025 Copyright Genpact. All Rights Reserved.</a:t>
            </a:r>
          </a:p>
        </p:txBody>
      </p:sp>
    </p:spTree>
    <p:extLst>
      <p:ext uri="{BB962C8B-B14F-4D97-AF65-F5344CB8AC3E}">
        <p14:creationId xmlns:p14="http://schemas.microsoft.com/office/powerpoint/2010/main" val="32684985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C5B5FED-6993-7906-8781-A1A36D3B5F8D}"/>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pic>
        <p:nvPicPr>
          <p:cNvPr id="4" name="Graphic 3">
            <a:extLst>
              <a:ext uri="{FF2B5EF4-FFF2-40B4-BE49-F238E27FC236}">
                <a16:creationId xmlns:a16="http://schemas.microsoft.com/office/drawing/2014/main" id="{D6B61B40-6AD5-1F29-84E4-B733BE36A885}"/>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5" name="Graphic 4">
            <a:extLst>
              <a:ext uri="{FF2B5EF4-FFF2-40B4-BE49-F238E27FC236}">
                <a16:creationId xmlns:a16="http://schemas.microsoft.com/office/drawing/2014/main" id="{3C83802F-F967-2579-E44C-84734E1C9F65}"/>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3" name="Google Shape;22;p26">
            <a:extLst>
              <a:ext uri="{FF2B5EF4-FFF2-40B4-BE49-F238E27FC236}">
                <a16:creationId xmlns:a16="http://schemas.microsoft.com/office/drawing/2014/main" id="{D9E1FFBB-0FD4-9FC5-ADCD-E1243463DD4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8" name="Google Shape;41;p28">
            <a:extLst>
              <a:ext uri="{FF2B5EF4-FFF2-40B4-BE49-F238E27FC236}">
                <a16:creationId xmlns:a16="http://schemas.microsoft.com/office/drawing/2014/main" id="{FD4E8F9D-1E65-A322-421B-FE2076C9A63B}"/>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Thank you</a:t>
            </a:r>
            <a:endParaRPr/>
          </a:p>
        </p:txBody>
      </p:sp>
    </p:spTree>
    <p:extLst>
      <p:ext uri="{BB962C8B-B14F-4D97-AF65-F5344CB8AC3E}">
        <p14:creationId xmlns:p14="http://schemas.microsoft.com/office/powerpoint/2010/main" val="4100262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_3">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C0B8757-3B48-2CC6-6E6C-900572031070}"/>
              </a:ext>
            </a:extLst>
          </p:cNvPr>
          <p:cNvPicPr>
            <a:picLocks noChangeAspect="1"/>
          </p:cNvPicPr>
          <p:nvPr userDrawn="1"/>
        </p:nvPicPr>
        <p:blipFill>
          <a:blip r:embed="rId2" cstate="hqprint">
            <a:extLst>
              <a:ext uri="{28A0092B-C50C-407E-A947-70E740481C1C}">
                <a14:useLocalDpi xmlns:a14="http://schemas.microsoft.com/office/drawing/2010/main"/>
              </a:ext>
            </a:extLst>
          </a:blip>
          <a:srcRect/>
          <a:stretch/>
        </p:blipFill>
        <p:spPr>
          <a:xfrm>
            <a:off x="0" y="0"/>
            <a:ext cx="12191365" cy="6858000"/>
          </a:xfrm>
          <a:prstGeom prst="rect">
            <a:avLst/>
          </a:prstGeom>
        </p:spPr>
      </p:pic>
      <p:sp>
        <p:nvSpPr>
          <p:cNvPr id="3" name="Rectangle 2">
            <a:extLst>
              <a:ext uri="{FF2B5EF4-FFF2-40B4-BE49-F238E27FC236}">
                <a16:creationId xmlns:a16="http://schemas.microsoft.com/office/drawing/2014/main" id="{A7ACC8BE-A123-06A2-95AD-E271B3CF0798}"/>
              </a:ext>
            </a:extLst>
          </p:cNvPr>
          <p:cNvSpPr/>
          <p:nvPr userDrawn="1"/>
        </p:nvSpPr>
        <p:spPr>
          <a:xfrm>
            <a:off x="1" y="0"/>
            <a:ext cx="6096000" cy="6858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b="0" i="0">
              <a:latin typeface="Funnel Sans" pitchFamily="2" charset="0"/>
            </a:endParaRPr>
          </a:p>
        </p:txBody>
      </p:sp>
      <p:pic>
        <p:nvPicPr>
          <p:cNvPr id="10" name="Graphic 9">
            <a:extLst>
              <a:ext uri="{FF2B5EF4-FFF2-40B4-BE49-F238E27FC236}">
                <a16:creationId xmlns:a16="http://schemas.microsoft.com/office/drawing/2014/main" id="{496E0343-C847-3641-E458-56B7B0DF0E6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1808163"/>
            <a:ext cx="196850" cy="172244"/>
          </a:xfrm>
          <a:prstGeom prst="rect">
            <a:avLst/>
          </a:prstGeom>
        </p:spPr>
      </p:pic>
      <p:pic>
        <p:nvPicPr>
          <p:cNvPr id="12" name="Graphic 11">
            <a:extLst>
              <a:ext uri="{FF2B5EF4-FFF2-40B4-BE49-F238E27FC236}">
                <a16:creationId xmlns:a16="http://schemas.microsoft.com/office/drawing/2014/main" id="{19AFD2C3-C915-EC98-8E9C-A569442D0C2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2460943"/>
            <a:ext cx="196850" cy="172244"/>
          </a:xfrm>
          <a:prstGeom prst="rect">
            <a:avLst/>
          </a:prstGeom>
        </p:spPr>
      </p:pic>
      <p:pic>
        <p:nvPicPr>
          <p:cNvPr id="13" name="Graphic 12">
            <a:extLst>
              <a:ext uri="{FF2B5EF4-FFF2-40B4-BE49-F238E27FC236}">
                <a16:creationId xmlns:a16="http://schemas.microsoft.com/office/drawing/2014/main" id="{DCE7A686-9BC1-7F47-42A0-0BB16C097F1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113723"/>
            <a:ext cx="196850" cy="172244"/>
          </a:xfrm>
          <a:prstGeom prst="rect">
            <a:avLst/>
          </a:prstGeom>
        </p:spPr>
      </p:pic>
      <p:pic>
        <p:nvPicPr>
          <p:cNvPr id="14" name="Graphic 13">
            <a:extLst>
              <a:ext uri="{FF2B5EF4-FFF2-40B4-BE49-F238E27FC236}">
                <a16:creationId xmlns:a16="http://schemas.microsoft.com/office/drawing/2014/main" id="{1087D8CC-A83E-5E0D-7D52-47FFE8AD111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3766503"/>
            <a:ext cx="196850" cy="172244"/>
          </a:xfrm>
          <a:prstGeom prst="rect">
            <a:avLst/>
          </a:prstGeom>
        </p:spPr>
      </p:pic>
      <p:pic>
        <p:nvPicPr>
          <p:cNvPr id="15" name="Graphic 14">
            <a:extLst>
              <a:ext uri="{FF2B5EF4-FFF2-40B4-BE49-F238E27FC236}">
                <a16:creationId xmlns:a16="http://schemas.microsoft.com/office/drawing/2014/main" id="{3FAF6551-662E-5727-B0F9-00A5A393230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4419283"/>
            <a:ext cx="196850" cy="172244"/>
          </a:xfrm>
          <a:prstGeom prst="rect">
            <a:avLst/>
          </a:prstGeom>
        </p:spPr>
      </p:pic>
      <p:pic>
        <p:nvPicPr>
          <p:cNvPr id="16" name="Graphic 15">
            <a:extLst>
              <a:ext uri="{FF2B5EF4-FFF2-40B4-BE49-F238E27FC236}">
                <a16:creationId xmlns:a16="http://schemas.microsoft.com/office/drawing/2014/main" id="{4FC7B825-340B-6548-EAA1-E8226B7444A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072063"/>
            <a:ext cx="196850" cy="172244"/>
          </a:xfrm>
          <a:prstGeom prst="rect">
            <a:avLst/>
          </a:prstGeom>
        </p:spPr>
      </p:pic>
      <p:sp>
        <p:nvSpPr>
          <p:cNvPr id="17" name="Google Shape;24;p26">
            <a:extLst>
              <a:ext uri="{FF2B5EF4-FFF2-40B4-BE49-F238E27FC236}">
                <a16:creationId xmlns:a16="http://schemas.microsoft.com/office/drawing/2014/main" id="{571F4C8A-17D0-03EC-6FE5-68182450E9D0}"/>
              </a:ext>
            </a:extLst>
          </p:cNvPr>
          <p:cNvSpPr txBox="1">
            <a:spLocks noGrp="1"/>
          </p:cNvSpPr>
          <p:nvPr>
            <p:ph type="body" idx="2" hasCustomPrompt="1"/>
          </p:nvPr>
        </p:nvSpPr>
        <p:spPr>
          <a:xfrm>
            <a:off x="1185698" y="16056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1</a:t>
            </a:r>
          </a:p>
        </p:txBody>
      </p:sp>
      <p:sp>
        <p:nvSpPr>
          <p:cNvPr id="18" name="Google Shape;24;p26">
            <a:extLst>
              <a:ext uri="{FF2B5EF4-FFF2-40B4-BE49-F238E27FC236}">
                <a16:creationId xmlns:a16="http://schemas.microsoft.com/office/drawing/2014/main" id="{7C2E7A43-14D0-2BEA-3CA6-EFC63FD46BC0}"/>
              </a:ext>
            </a:extLst>
          </p:cNvPr>
          <p:cNvSpPr txBox="1">
            <a:spLocks noGrp="1"/>
          </p:cNvSpPr>
          <p:nvPr>
            <p:ph type="body" idx="13" hasCustomPrompt="1"/>
          </p:nvPr>
        </p:nvSpPr>
        <p:spPr>
          <a:xfrm>
            <a:off x="1185698" y="22584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2</a:t>
            </a:r>
          </a:p>
        </p:txBody>
      </p:sp>
      <p:sp>
        <p:nvSpPr>
          <p:cNvPr id="19" name="Google Shape;24;p26">
            <a:extLst>
              <a:ext uri="{FF2B5EF4-FFF2-40B4-BE49-F238E27FC236}">
                <a16:creationId xmlns:a16="http://schemas.microsoft.com/office/drawing/2014/main" id="{5531E261-A54F-5BF1-3194-2FAA774C4FD2}"/>
              </a:ext>
            </a:extLst>
          </p:cNvPr>
          <p:cNvSpPr txBox="1">
            <a:spLocks noGrp="1"/>
          </p:cNvSpPr>
          <p:nvPr>
            <p:ph type="body" idx="14" hasCustomPrompt="1"/>
          </p:nvPr>
        </p:nvSpPr>
        <p:spPr>
          <a:xfrm>
            <a:off x="1185698" y="291123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3</a:t>
            </a:r>
          </a:p>
        </p:txBody>
      </p:sp>
      <p:sp>
        <p:nvSpPr>
          <p:cNvPr id="20" name="Google Shape;24;p26">
            <a:extLst>
              <a:ext uri="{FF2B5EF4-FFF2-40B4-BE49-F238E27FC236}">
                <a16:creationId xmlns:a16="http://schemas.microsoft.com/office/drawing/2014/main" id="{CA7BD352-7A1C-E13F-955C-68CD790D5CDB}"/>
              </a:ext>
            </a:extLst>
          </p:cNvPr>
          <p:cNvSpPr txBox="1">
            <a:spLocks noGrp="1"/>
          </p:cNvSpPr>
          <p:nvPr>
            <p:ph type="body" idx="15" hasCustomPrompt="1"/>
          </p:nvPr>
        </p:nvSpPr>
        <p:spPr>
          <a:xfrm>
            <a:off x="1185698" y="356401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4</a:t>
            </a:r>
          </a:p>
        </p:txBody>
      </p:sp>
      <p:sp>
        <p:nvSpPr>
          <p:cNvPr id="21" name="Google Shape;24;p26">
            <a:extLst>
              <a:ext uri="{FF2B5EF4-FFF2-40B4-BE49-F238E27FC236}">
                <a16:creationId xmlns:a16="http://schemas.microsoft.com/office/drawing/2014/main" id="{7B8DDF4D-2608-54F6-C2D8-97AA4F078683}"/>
              </a:ext>
            </a:extLst>
          </p:cNvPr>
          <p:cNvSpPr txBox="1">
            <a:spLocks noGrp="1"/>
          </p:cNvSpPr>
          <p:nvPr>
            <p:ph type="body" idx="16" hasCustomPrompt="1"/>
          </p:nvPr>
        </p:nvSpPr>
        <p:spPr>
          <a:xfrm>
            <a:off x="1185698" y="421679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5</a:t>
            </a:r>
          </a:p>
        </p:txBody>
      </p:sp>
      <p:sp>
        <p:nvSpPr>
          <p:cNvPr id="22" name="Google Shape;24;p26">
            <a:extLst>
              <a:ext uri="{FF2B5EF4-FFF2-40B4-BE49-F238E27FC236}">
                <a16:creationId xmlns:a16="http://schemas.microsoft.com/office/drawing/2014/main" id="{BFD52ACE-1943-F107-4F60-E869E751C393}"/>
              </a:ext>
            </a:extLst>
          </p:cNvPr>
          <p:cNvSpPr txBox="1">
            <a:spLocks noGrp="1"/>
          </p:cNvSpPr>
          <p:nvPr>
            <p:ph type="body" idx="17" hasCustomPrompt="1"/>
          </p:nvPr>
        </p:nvSpPr>
        <p:spPr>
          <a:xfrm>
            <a:off x="1185698" y="486957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
        <p:nvSpPr>
          <p:cNvPr id="23" name="Google Shape;21;p33">
            <a:extLst>
              <a:ext uri="{FF2B5EF4-FFF2-40B4-BE49-F238E27FC236}">
                <a16:creationId xmlns:a16="http://schemas.microsoft.com/office/drawing/2014/main" id="{795B7428-B1C4-5A0F-C3A6-2F51D22935E0}"/>
              </a:ext>
            </a:extLst>
          </p:cNvPr>
          <p:cNvSpPr txBox="1">
            <a:spLocks noGrp="1"/>
          </p:cNvSpPr>
          <p:nvPr>
            <p:ph type="sldNum" idx="18"/>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C4D671F8-D5AE-87D9-2FA4-2F7455E36FD0}"/>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
        <p:nvSpPr>
          <p:cNvPr id="5" name="Google Shape;18;p26">
            <a:extLst>
              <a:ext uri="{FF2B5EF4-FFF2-40B4-BE49-F238E27FC236}">
                <a16:creationId xmlns:a16="http://schemas.microsoft.com/office/drawing/2014/main" id="{F58EC344-CBD9-11BC-201D-E1E1D48364AF}"/>
              </a:ext>
            </a:extLst>
          </p:cNvPr>
          <p:cNvSpPr txBox="1">
            <a:spLocks noGrp="1"/>
          </p:cNvSpPr>
          <p:nvPr>
            <p:ph type="title" hasCustomPrompt="1"/>
          </p:nvPr>
        </p:nvSpPr>
        <p:spPr>
          <a:xfrm>
            <a:off x="1185698" y="462976"/>
            <a:ext cx="3322413" cy="538901"/>
          </a:xfrm>
          <a:prstGeom prst="rect">
            <a:avLst/>
          </a:prstGeom>
          <a:noFill/>
          <a:ln>
            <a:noFill/>
          </a:ln>
        </p:spPr>
        <p:txBody>
          <a:bodyPr spcFirstLastPara="1" wrap="square" lIns="0" tIns="0" rIns="0" bIns="0" anchor="t" anchorCtr="0">
            <a:noAutofit/>
          </a:bodyPr>
          <a:lstStyle>
            <a:lvl1pPr lvl="0" algn="l">
              <a:lnSpc>
                <a:spcPct val="80000"/>
              </a:lnSpc>
              <a:spcBef>
                <a:spcPts val="0"/>
              </a:spcBef>
              <a:spcAft>
                <a:spcPts val="0"/>
              </a:spcAft>
              <a:buSzPts val="3200"/>
              <a:buNone/>
              <a:defRPr sz="4400" b="1" i="0" spc="-150" baseline="0">
                <a:solidFill>
                  <a:schemeClr val="tx1"/>
                </a:solidFill>
                <a:latin typeface="Funnel Sans" pitchFamily="2" charset="0"/>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a:t>Agenda</a:t>
            </a:r>
            <a:endParaRPr/>
          </a:p>
        </p:txBody>
      </p:sp>
      <p:pic>
        <p:nvPicPr>
          <p:cNvPr id="7" name="Graphic 6">
            <a:extLst>
              <a:ext uri="{FF2B5EF4-FFF2-40B4-BE49-F238E27FC236}">
                <a16:creationId xmlns:a16="http://schemas.microsoft.com/office/drawing/2014/main" id="{83B95653-D7F3-D84D-C890-39DF3E77C420}"/>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pic>
        <p:nvPicPr>
          <p:cNvPr id="8" name="Graphic 7">
            <a:extLst>
              <a:ext uri="{FF2B5EF4-FFF2-40B4-BE49-F238E27FC236}">
                <a16:creationId xmlns:a16="http://schemas.microsoft.com/office/drawing/2014/main" id="{40CD7A74-23F8-8A2D-A33B-DC9B691D44FD}"/>
              </a:ext>
            </a:extLst>
          </p:cNvPr>
          <p:cNvPicPr>
            <a:picLocks noChangeAspect="1"/>
          </p:cNvPicPr>
          <p:nvPr userDrawn="1"/>
        </p:nvPicPr>
        <p:blipFill>
          <a:blip r:embed="rId5">
            <a:extLst>
              <a:ext uri="{96DAC541-7B7A-43D3-8B79-37D633B846F1}">
                <asvg:svgBlip xmlns:asvg="http://schemas.microsoft.com/office/drawing/2016/SVG/main" r:embed="rId6"/>
              </a:ext>
            </a:extLst>
          </a:blip>
          <a:srcRect l="41552" t="37345" r="12494" b="35879"/>
          <a:stretch/>
        </p:blipFill>
        <p:spPr>
          <a:xfrm>
            <a:off x="245776" y="6392601"/>
            <a:ext cx="840074" cy="255384"/>
          </a:xfrm>
          <a:prstGeom prst="rect">
            <a:avLst/>
          </a:prstGeom>
        </p:spPr>
      </p:pic>
      <p:pic>
        <p:nvPicPr>
          <p:cNvPr id="6" name="Graphic 5">
            <a:extLst>
              <a:ext uri="{FF2B5EF4-FFF2-40B4-BE49-F238E27FC236}">
                <a16:creationId xmlns:a16="http://schemas.microsoft.com/office/drawing/2014/main" id="{E2E9DE8C-643F-67D2-D68A-0E296AB739A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rot="5400000">
            <a:off x="916276" y="5724843"/>
            <a:ext cx="196850" cy="172244"/>
          </a:xfrm>
          <a:prstGeom prst="rect">
            <a:avLst/>
          </a:prstGeom>
        </p:spPr>
      </p:pic>
      <p:sp>
        <p:nvSpPr>
          <p:cNvPr id="9" name="Google Shape;24;p26">
            <a:extLst>
              <a:ext uri="{FF2B5EF4-FFF2-40B4-BE49-F238E27FC236}">
                <a16:creationId xmlns:a16="http://schemas.microsoft.com/office/drawing/2014/main" id="{0A99032F-783E-9F1F-6632-C02CF35FE135}"/>
              </a:ext>
            </a:extLst>
          </p:cNvPr>
          <p:cNvSpPr txBox="1">
            <a:spLocks noGrp="1"/>
          </p:cNvSpPr>
          <p:nvPr>
            <p:ph type="body" idx="19" hasCustomPrompt="1"/>
          </p:nvPr>
        </p:nvSpPr>
        <p:spPr>
          <a:xfrm>
            <a:off x="1185698" y="5522357"/>
            <a:ext cx="3322413"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0" i="0">
                <a:solidFill>
                  <a:schemeClr val="tx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Level 6</a:t>
            </a:r>
          </a:p>
        </p:txBody>
      </p:sp>
    </p:spTree>
    <p:extLst>
      <p:ext uri="{BB962C8B-B14F-4D97-AF65-F5344CB8AC3E}">
        <p14:creationId xmlns:p14="http://schemas.microsoft.com/office/powerpoint/2010/main" val="8327297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3429027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a:solidFill>
            <a:schemeClr val="bg1"/>
          </a:solidFill>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spTree>
    <p:extLst>
      <p:ext uri="{BB962C8B-B14F-4D97-AF65-F5344CB8AC3E}">
        <p14:creationId xmlns:p14="http://schemas.microsoft.com/office/powerpoint/2010/main" val="4143944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flipH="1">
            <a:off x="0" y="0"/>
            <a:ext cx="12192000" cy="6858000"/>
          </a:xfrm>
          <a:prstGeom prst="rect">
            <a:avLst/>
          </a:prstGeom>
        </p:spPr>
      </p:pic>
      <p:sp>
        <p:nvSpPr>
          <p:cNvPr id="3" name="Rectangle 2">
            <a:extLst>
              <a:ext uri="{FF2B5EF4-FFF2-40B4-BE49-F238E27FC236}">
                <a16:creationId xmlns:a16="http://schemas.microsoft.com/office/drawing/2014/main" id="{3756FDD4-C478-9057-0B7F-A55FBB7A8254}"/>
              </a:ext>
            </a:extLst>
          </p:cNvPr>
          <p:cNvSpPr/>
          <p:nvPr userDrawn="1"/>
        </p:nvSpPr>
        <p:spPr>
          <a:xfrm>
            <a:off x="0" y="0"/>
            <a:ext cx="7280476" cy="6858000"/>
          </a:xfrm>
          <a:prstGeom prst="rect">
            <a:avLst/>
          </a:prstGeom>
          <a:gradFill>
            <a:gsLst>
              <a:gs pos="0">
                <a:schemeClr val="tx1">
                  <a:alpha val="40000"/>
                </a:schemeClr>
              </a:gs>
              <a:gs pos="97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3">
            <a:extLst>
              <a:ext uri="{96DAC541-7B7A-43D3-8B79-37D633B846F1}">
                <asvg:svgBlip xmlns:asvg="http://schemas.microsoft.com/office/drawing/2016/SVG/main" r:embed="rId4"/>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9943353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43D2AF73-7B13-8907-801A-A516005C4E48}"/>
              </a:ext>
            </a:extLst>
          </p:cNvPr>
          <p:cNvSpPr/>
          <p:nvPr userDrawn="1"/>
        </p:nvSpPr>
        <p:spPr>
          <a:xfrm>
            <a:off x="0" y="0"/>
            <a:ext cx="7280476" cy="6858000"/>
          </a:xfrm>
          <a:prstGeom prst="rect">
            <a:avLst/>
          </a:prstGeom>
          <a:gradFill>
            <a:gsLst>
              <a:gs pos="0">
                <a:schemeClr val="bg1">
                  <a:alpha val="40000"/>
                </a:schemeClr>
              </a:gs>
              <a:gs pos="97000">
                <a:schemeClr val="bg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2527914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Break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321116-EB71-557F-3239-1DB61F97445E}"/>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Google Shape;41;p28">
            <a:extLst>
              <a:ext uri="{FF2B5EF4-FFF2-40B4-BE49-F238E27FC236}">
                <a16:creationId xmlns:a16="http://schemas.microsoft.com/office/drawing/2014/main" id="{B34B959E-6B04-4B25-32E5-400C69380012}"/>
              </a:ext>
            </a:extLst>
          </p:cNvPr>
          <p:cNvSpPr txBox="1">
            <a:spLocks noGrp="1"/>
          </p:cNvSpPr>
          <p:nvPr>
            <p:ph type="title" hasCustomPrompt="1"/>
          </p:nvPr>
        </p:nvSpPr>
        <p:spPr>
          <a:xfrm>
            <a:off x="1240716" y="279400"/>
            <a:ext cx="4004632" cy="1720409"/>
          </a:xfrm>
          <a:prstGeom prst="rect">
            <a:avLst/>
          </a:prstGeom>
          <a:noFill/>
          <a:ln>
            <a:noFill/>
          </a:ln>
        </p:spPr>
        <p:txBody>
          <a:bodyPr spcFirstLastPara="1" wrap="square" lIns="0" tIns="0" rIns="0" bIns="0" anchor="b" anchorCtr="0">
            <a:noAutofit/>
          </a:bodyPr>
          <a:lstStyle>
            <a:lvl1pPr lvl="0" algn="l">
              <a:lnSpc>
                <a:spcPct val="69000"/>
              </a:lnSpc>
              <a:spcBef>
                <a:spcPts val="0"/>
              </a:spcBef>
              <a:spcAft>
                <a:spcPts val="0"/>
              </a:spcAft>
              <a:buSzPts val="4000"/>
              <a:buNone/>
              <a:defRPr sz="7250" b="1" i="0" u="none" strike="noStrike" cap="none">
                <a:solidFill>
                  <a:schemeClr val="bg1"/>
                </a:solidFill>
                <a:latin typeface="Funnel Sans" pitchFamily="2" charset="0"/>
                <a:ea typeface="Georgia"/>
                <a:cs typeface="Georgia"/>
                <a:sym typeface="Georgia"/>
              </a:defRPr>
            </a:lvl1pPr>
            <a:lvl2pPr lvl="1">
              <a:spcBef>
                <a:spcPts val="60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en-GB" sz="7250" b="1" i="0" u="none" strike="noStrike" cap="none">
                <a:solidFill>
                  <a:schemeClr val="bg1"/>
                </a:solidFill>
                <a:latin typeface="Funnel Sans" pitchFamily="2" charset="0"/>
                <a:sym typeface="Georgia"/>
              </a:rPr>
              <a:t>Break Slide</a:t>
            </a:r>
            <a:endParaRPr/>
          </a:p>
        </p:txBody>
      </p:sp>
      <p:sp>
        <p:nvSpPr>
          <p:cNvPr id="11" name="Google Shape;24;p26">
            <a:extLst>
              <a:ext uri="{FF2B5EF4-FFF2-40B4-BE49-F238E27FC236}">
                <a16:creationId xmlns:a16="http://schemas.microsoft.com/office/drawing/2014/main" id="{ED4BC436-C091-63B4-AB39-27AFC400E221}"/>
              </a:ext>
            </a:extLst>
          </p:cNvPr>
          <p:cNvSpPr txBox="1">
            <a:spLocks noGrp="1"/>
          </p:cNvSpPr>
          <p:nvPr>
            <p:ph type="body" idx="2" hasCustomPrompt="1"/>
          </p:nvPr>
        </p:nvSpPr>
        <p:spPr>
          <a:xfrm>
            <a:off x="1240716" y="1994714"/>
            <a:ext cx="2962806" cy="501743"/>
          </a:xfrm>
          <a:prstGeom prst="rect">
            <a:avLst/>
          </a:prstGeom>
          <a:noFill/>
          <a:ln>
            <a:noFill/>
          </a:ln>
        </p:spPr>
        <p:txBody>
          <a:bodyPr spcFirstLastPara="1" wrap="square" lIns="0" tIns="0" rIns="0" bIns="0" anchor="t" anchorCtr="0">
            <a:noAutofit/>
          </a:bodyPr>
          <a:lstStyle>
            <a:lvl1pPr marL="0" lvl="0" indent="0" algn="l">
              <a:lnSpc>
                <a:spcPts val="2200"/>
              </a:lnSpc>
              <a:spcBef>
                <a:spcPts val="1200"/>
              </a:spcBef>
              <a:spcAft>
                <a:spcPts val="0"/>
              </a:spcAft>
              <a:buSzPts val="1400"/>
              <a:buFont typeface="Arial" panose="020B0604020202020204" pitchFamily="34" charset="0"/>
              <a:buNone/>
              <a:defRPr sz="2000" b="1" i="0">
                <a:solidFill>
                  <a:schemeClr val="bg1"/>
                </a:solidFill>
                <a:latin typeface="Funnel Sans" pitchFamily="2" charset="0"/>
              </a:defRPr>
            </a:lvl1pPr>
            <a:lvl2pPr marL="914400" lvl="1" indent="-342900" algn="l">
              <a:lnSpc>
                <a:spcPct val="105000"/>
              </a:lnSpc>
              <a:spcBef>
                <a:spcPts val="1200"/>
              </a:spcBef>
              <a:spcAft>
                <a:spcPts val="0"/>
              </a:spcAft>
              <a:buSzPts val="1800"/>
              <a:buChar char="■"/>
              <a:defRPr/>
            </a:lvl2pPr>
            <a:lvl3pPr marL="1371600" lvl="2" indent="-320039" algn="l">
              <a:lnSpc>
                <a:spcPct val="105000"/>
              </a:lnSpc>
              <a:spcBef>
                <a:spcPts val="600"/>
              </a:spcBef>
              <a:spcAft>
                <a:spcPts val="0"/>
              </a:spcAft>
              <a:buSzPts val="1440"/>
              <a:buChar char="►"/>
              <a:defRPr/>
            </a:lvl3pPr>
            <a:lvl4pPr marL="1828800" lvl="3" indent="-342900" algn="l">
              <a:lnSpc>
                <a:spcPct val="105000"/>
              </a:lnSpc>
              <a:spcBef>
                <a:spcPts val="300"/>
              </a:spcBef>
              <a:spcAft>
                <a:spcPts val="0"/>
              </a:spcAft>
              <a:buSzPts val="1800"/>
              <a:buChar char="•"/>
              <a:defRPr/>
            </a:lvl4pPr>
            <a:lvl5pPr marL="2286000" lvl="4" indent="-228600" algn="l">
              <a:lnSpc>
                <a:spcPct val="105000"/>
              </a:lnSpc>
              <a:spcBef>
                <a:spcPts val="1800"/>
              </a:spcBef>
              <a:spcAft>
                <a:spcPts val="0"/>
              </a:spcAft>
              <a:buClr>
                <a:schemeClr val="accent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r>
              <a:rPr lang="en-GB"/>
              <a:t>Part Two</a:t>
            </a:r>
          </a:p>
        </p:txBody>
      </p:sp>
      <p:pic>
        <p:nvPicPr>
          <p:cNvPr id="12" name="Graphic 11">
            <a:extLst>
              <a:ext uri="{FF2B5EF4-FFF2-40B4-BE49-F238E27FC236}">
                <a16:creationId xmlns:a16="http://schemas.microsoft.com/office/drawing/2014/main" id="{4FD7DA8F-2AEA-4BC5-E79B-60A856D6071F}"/>
              </a:ext>
            </a:extLst>
          </p:cNvPr>
          <p:cNvPicPr>
            <a:picLocks noChangeAspect="1"/>
          </p:cNvPicPr>
          <p:nvPr userDrawn="1"/>
        </p:nvPicPr>
        <p:blipFill>
          <a:blip r:embed="rId3">
            <a:extLst>
              <a:ext uri="{96DAC541-7B7A-43D3-8B79-37D633B846F1}">
                <asvg:svgBlip xmlns:asvg="http://schemas.microsoft.com/office/drawing/2016/SVG/main" r:embed="rId4"/>
              </a:ext>
            </a:extLst>
          </a:blip>
          <a:srcRect l="39395" t="26219" r="10339" b="23780"/>
          <a:stretch/>
        </p:blipFill>
        <p:spPr>
          <a:xfrm>
            <a:off x="211951" y="6286337"/>
            <a:ext cx="911535" cy="473075"/>
          </a:xfrm>
          <a:prstGeom prst="rect">
            <a:avLst/>
          </a:prstGeom>
        </p:spPr>
      </p:pic>
      <p:pic>
        <p:nvPicPr>
          <p:cNvPr id="13" name="Graphic 12">
            <a:extLst>
              <a:ext uri="{FF2B5EF4-FFF2-40B4-BE49-F238E27FC236}">
                <a16:creationId xmlns:a16="http://schemas.microsoft.com/office/drawing/2014/main" id="{5FB23846-F082-61FD-4311-774E4770E68C}"/>
              </a:ext>
            </a:extLst>
          </p:cNvPr>
          <p:cNvPicPr>
            <a:picLocks noChangeAspect="1"/>
          </p:cNvPicPr>
          <p:nvPr userDrawn="1"/>
        </p:nvPicPr>
        <p:blipFill>
          <a:blip r:embed="rId5">
            <a:extLst>
              <a:ext uri="{96DAC541-7B7A-43D3-8B79-37D633B846F1}">
                <asvg:svgBlip xmlns:asvg="http://schemas.microsoft.com/office/drawing/2016/SVG/main" r:embed="rId6"/>
              </a:ext>
            </a:extLst>
          </a:blip>
          <a:srcRect l="8134" t="14156" r="57486" b="13360"/>
          <a:stretch/>
        </p:blipFill>
        <p:spPr>
          <a:xfrm>
            <a:off x="211950" y="238990"/>
            <a:ext cx="890753" cy="979825"/>
          </a:xfrm>
          <a:prstGeom prst="rect">
            <a:avLst/>
          </a:prstGeom>
        </p:spPr>
      </p:pic>
      <p:sp>
        <p:nvSpPr>
          <p:cNvPr id="6" name="Google Shape;21;p33">
            <a:extLst>
              <a:ext uri="{FF2B5EF4-FFF2-40B4-BE49-F238E27FC236}">
                <a16:creationId xmlns:a16="http://schemas.microsoft.com/office/drawing/2014/main" id="{ADAD98B8-6DA5-7F71-4396-64A97A13932D}"/>
              </a:ext>
            </a:extLst>
          </p:cNvPr>
          <p:cNvSpPr txBox="1">
            <a:spLocks noGrp="1"/>
          </p:cNvSpPr>
          <p:nvPr>
            <p:ph type="sldNum" idx="12"/>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solidFill>
                  <a:schemeClr val="bg1"/>
                </a:solidFill>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2" name="Google Shape;22;p26">
            <a:extLst>
              <a:ext uri="{FF2B5EF4-FFF2-40B4-BE49-F238E27FC236}">
                <a16:creationId xmlns:a16="http://schemas.microsoft.com/office/drawing/2014/main" id="{315B5FE1-774D-2192-DEF5-7F2624F0E0BB}"/>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bg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2024 Copyright Genpact. All Rights Reserved.</a:t>
            </a:r>
          </a:p>
        </p:txBody>
      </p:sp>
    </p:spTree>
    <p:extLst>
      <p:ext uri="{BB962C8B-B14F-4D97-AF65-F5344CB8AC3E}">
        <p14:creationId xmlns:p14="http://schemas.microsoft.com/office/powerpoint/2010/main" val="3659052877"/>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image" Target="../media/image2.sv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8A7FA1-4461-3986-3A68-E30C7EE73639}"/>
              </a:ext>
            </a:extLst>
          </p:cNvPr>
          <p:cNvSpPr>
            <a:spLocks noGrp="1"/>
          </p:cNvSpPr>
          <p:nvPr>
            <p:ph type="title"/>
          </p:nvPr>
        </p:nvSpPr>
        <p:spPr>
          <a:xfrm>
            <a:off x="1260000" y="365125"/>
            <a:ext cx="9764486" cy="75075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F7672CB9-7850-7518-75D6-6B70A620C632}"/>
              </a:ext>
            </a:extLst>
          </p:cNvPr>
          <p:cNvSpPr>
            <a:spLocks noGrp="1"/>
          </p:cNvSpPr>
          <p:nvPr>
            <p:ph type="body" idx="1"/>
          </p:nvPr>
        </p:nvSpPr>
        <p:spPr>
          <a:xfrm>
            <a:off x="1260000" y="1377101"/>
            <a:ext cx="9764486" cy="4799862"/>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p:txBody>
      </p:sp>
      <p:sp>
        <p:nvSpPr>
          <p:cNvPr id="10" name="Google Shape;21;p33">
            <a:extLst>
              <a:ext uri="{FF2B5EF4-FFF2-40B4-BE49-F238E27FC236}">
                <a16:creationId xmlns:a16="http://schemas.microsoft.com/office/drawing/2014/main" id="{2239E82B-25ED-255D-F58C-7D973431144D}"/>
              </a:ext>
            </a:extLst>
          </p:cNvPr>
          <p:cNvSpPr txBox="1">
            <a:spLocks noGrp="1"/>
          </p:cNvSpPr>
          <p:nvPr>
            <p:ph type="sldNum" idx="4"/>
          </p:nvPr>
        </p:nvSpPr>
        <p:spPr>
          <a:xfrm>
            <a:off x="11368216" y="281474"/>
            <a:ext cx="518986" cy="218739"/>
          </a:xfrm>
          <a:prstGeom prst="rect">
            <a:avLst/>
          </a:prstGeom>
          <a:noFill/>
          <a:ln>
            <a:noFill/>
          </a:ln>
        </p:spPr>
        <p:txBody>
          <a:bodyPr spcFirstLastPara="1" wrap="square" lIns="0" tIns="0" rIns="0" bIns="0" anchor="t" anchorCtr="0">
            <a:noAutofit/>
          </a:bodyPr>
          <a:lstStyle>
            <a:lvl1pPr marL="0" lvl="0" indent="0" algn="r">
              <a:spcBef>
                <a:spcPts val="0"/>
              </a:spcBef>
              <a:buNone/>
              <a:defRPr>
                <a:latin typeface="Funnel Sans" pitchFamily="2" charset="0"/>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
        <p:nvSpPr>
          <p:cNvPr id="4" name="Google Shape;22;p26">
            <a:extLst>
              <a:ext uri="{FF2B5EF4-FFF2-40B4-BE49-F238E27FC236}">
                <a16:creationId xmlns:a16="http://schemas.microsoft.com/office/drawing/2014/main" id="{91340D26-7405-B109-72B1-57DC32D6E981}"/>
              </a:ext>
            </a:extLst>
          </p:cNvPr>
          <p:cNvSpPr txBox="1">
            <a:spLocks noGrp="1"/>
          </p:cNvSpPr>
          <p:nvPr>
            <p:ph type="ftr" idx="3"/>
          </p:nvPr>
        </p:nvSpPr>
        <p:spPr>
          <a:xfrm>
            <a:off x="9698400" y="6260400"/>
            <a:ext cx="2188802" cy="338400"/>
          </a:xfrm>
          <a:prstGeom prst="rect">
            <a:avLst/>
          </a:prstGeom>
          <a:noFill/>
          <a:ln>
            <a:noFill/>
          </a:ln>
        </p:spPr>
        <p:txBody>
          <a:bodyPr spcFirstLastPara="1" wrap="square" lIns="0" tIns="0" rIns="0" bIns="0" anchor="b" anchorCtr="0">
            <a:noAutofit/>
          </a:bodyPr>
          <a:lstStyle>
            <a:lvl1pPr lvl="0" algn="l">
              <a:spcBef>
                <a:spcPts val="0"/>
              </a:spcBef>
              <a:spcAft>
                <a:spcPts val="0"/>
              </a:spcAft>
              <a:buSzPts val="1400"/>
              <a:buNone/>
              <a:defRPr sz="800" b="0" i="0">
                <a:solidFill>
                  <a:schemeClr val="tx1">
                    <a:alpha val="50000"/>
                  </a:schemeClr>
                </a:solidFill>
                <a:latin typeface="Funnel Sans" pitchFamily="2" charset="0"/>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r>
              <a:rPr lang="en-GB"/>
              <a:t>© 2025 Copyright Genpact. All Rights Reserved.</a:t>
            </a:r>
          </a:p>
        </p:txBody>
      </p:sp>
      <p:pic>
        <p:nvPicPr>
          <p:cNvPr id="7" name="Graphic 6">
            <a:extLst>
              <a:ext uri="{FF2B5EF4-FFF2-40B4-BE49-F238E27FC236}">
                <a16:creationId xmlns:a16="http://schemas.microsoft.com/office/drawing/2014/main" id="{DFEB7F22-4A70-E54B-3A3E-143E726EEE28}"/>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8134" t="14156" r="57486" b="13360"/>
          <a:stretch/>
        </p:blipFill>
        <p:spPr>
          <a:xfrm>
            <a:off x="211950" y="238990"/>
            <a:ext cx="890753" cy="979825"/>
          </a:xfrm>
          <a:prstGeom prst="rect">
            <a:avLst/>
          </a:prstGeom>
        </p:spPr>
      </p:pic>
      <p:pic>
        <p:nvPicPr>
          <p:cNvPr id="9" name="Graphic 8">
            <a:extLst>
              <a:ext uri="{FF2B5EF4-FFF2-40B4-BE49-F238E27FC236}">
                <a16:creationId xmlns:a16="http://schemas.microsoft.com/office/drawing/2014/main" id="{7726F821-31CF-546E-6814-AF0854B2BD4A}"/>
              </a:ext>
            </a:extLst>
          </p:cNvPr>
          <p:cNvPicPr>
            <a:picLocks noChangeAspect="1"/>
          </p:cNvPicPr>
          <p:nvPr userDrawn="1"/>
        </p:nvPicPr>
        <p:blipFill>
          <a:blip r:embed="rId36">
            <a:extLst>
              <a:ext uri="{96DAC541-7B7A-43D3-8B79-37D633B846F1}">
                <asvg:svgBlip xmlns:asvg="http://schemas.microsoft.com/office/drawing/2016/SVG/main" r:embed="rId37"/>
              </a:ext>
            </a:extLst>
          </a:blip>
          <a:srcRect l="41552" t="37345" r="12494" b="35879"/>
          <a:stretch/>
        </p:blipFill>
        <p:spPr>
          <a:xfrm>
            <a:off x="245776" y="6392601"/>
            <a:ext cx="840074" cy="255384"/>
          </a:xfrm>
          <a:prstGeom prst="rect">
            <a:avLst/>
          </a:prstGeom>
        </p:spPr>
      </p:pic>
    </p:spTree>
    <p:extLst>
      <p:ext uri="{BB962C8B-B14F-4D97-AF65-F5344CB8AC3E}">
        <p14:creationId xmlns:p14="http://schemas.microsoft.com/office/powerpoint/2010/main" val="18900852"/>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9" r:id="rId3"/>
    <p:sldLayoutId id="2147483770" r:id="rId4"/>
    <p:sldLayoutId id="2147483805" r:id="rId5"/>
    <p:sldLayoutId id="2147483756" r:id="rId6"/>
    <p:sldLayoutId id="2147483793" r:id="rId7"/>
    <p:sldLayoutId id="2147483794" r:id="rId8"/>
    <p:sldLayoutId id="2147483804" r:id="rId9"/>
    <p:sldLayoutId id="2147483795" r:id="rId10"/>
    <p:sldLayoutId id="2147483796" r:id="rId11"/>
    <p:sldLayoutId id="2147483803" r:id="rId12"/>
    <p:sldLayoutId id="2147483802" r:id="rId13"/>
    <p:sldLayoutId id="2147483800" r:id="rId14"/>
    <p:sldLayoutId id="2147483799" r:id="rId15"/>
    <p:sldLayoutId id="2147483798" r:id="rId16"/>
    <p:sldLayoutId id="2147483797" r:id="rId17"/>
    <p:sldLayoutId id="2147483801" r:id="rId18"/>
    <p:sldLayoutId id="2147483780" r:id="rId19"/>
    <p:sldLayoutId id="2147483773" r:id="rId20"/>
    <p:sldLayoutId id="2147483783" r:id="rId21"/>
    <p:sldLayoutId id="2147483789" r:id="rId22"/>
    <p:sldLayoutId id="2147483784" r:id="rId23"/>
    <p:sldLayoutId id="2147483790" r:id="rId24"/>
    <p:sldLayoutId id="2147483781" r:id="rId25"/>
    <p:sldLayoutId id="2147483787" r:id="rId26"/>
    <p:sldLayoutId id="2147483782" r:id="rId27"/>
    <p:sldLayoutId id="2147483788" r:id="rId28"/>
    <p:sldLayoutId id="2147483785" r:id="rId29"/>
    <p:sldLayoutId id="2147483791" r:id="rId30"/>
    <p:sldLayoutId id="2147483786" r:id="rId31"/>
    <p:sldLayoutId id="2147483792" r:id="rId32"/>
    <p:sldLayoutId id="2147483777" r:id="rId33"/>
    <p:sldLayoutId id="2147483779" r:id="rId34"/>
  </p:sldLayoutIdLst>
  <p:hf hdr="0" dt="0"/>
  <p:txStyles>
    <p:titleStyle>
      <a:lvl1pPr algn="l" defTabSz="914400" rtl="0" eaLnBrk="1" latinLnBrk="0" hangingPunct="1">
        <a:lnSpc>
          <a:spcPct val="90000"/>
        </a:lnSpc>
        <a:spcBef>
          <a:spcPct val="0"/>
        </a:spcBef>
        <a:buNone/>
        <a:defRPr sz="4400" b="1" kern="1200">
          <a:solidFill>
            <a:schemeClr val="tx1"/>
          </a:solidFill>
          <a:latin typeface="Funnel Sans" pitchFamily="2"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Funnel Sans" pitchFamily="2" charset="0"/>
          <a:ea typeface="+mn-ea"/>
          <a:cs typeface="+mn-cs"/>
        </a:defRPr>
      </a:lvl1pPr>
      <a:lvl2pPr marL="685800" indent="-228600" algn="l" defTabSz="914400" rtl="0" eaLnBrk="1" latinLnBrk="0" hangingPunct="1">
        <a:lnSpc>
          <a:spcPct val="90000"/>
        </a:lnSpc>
        <a:spcBef>
          <a:spcPts val="500"/>
        </a:spcBef>
        <a:buFontTx/>
        <a:buBlip>
          <a:blip r:embed="rId38"/>
        </a:buBlip>
        <a:defRPr sz="2400" kern="1200">
          <a:solidFill>
            <a:schemeClr val="tx1"/>
          </a:solidFill>
          <a:latin typeface="Funnel Sans" pitchFamily="2" charset="0"/>
          <a:ea typeface="+mn-ea"/>
          <a:cs typeface="+mn-cs"/>
        </a:defRPr>
      </a:lvl2pPr>
      <a:lvl3pPr marL="1143000" indent="-228600" algn="l" defTabSz="914400" rtl="0" eaLnBrk="1" latinLnBrk="0" hangingPunct="1">
        <a:lnSpc>
          <a:spcPct val="90000"/>
        </a:lnSpc>
        <a:spcBef>
          <a:spcPts val="500"/>
        </a:spcBef>
        <a:buFontTx/>
        <a:buBlip>
          <a:blip r:embed="rId38"/>
        </a:buBlip>
        <a:defRPr sz="2000" kern="1200">
          <a:solidFill>
            <a:schemeClr val="tx1"/>
          </a:solidFill>
          <a:latin typeface="Funnel Sans" pitchFamily="2" charset="0"/>
          <a:ea typeface="+mn-ea"/>
          <a:cs typeface="+mn-cs"/>
        </a:defRPr>
      </a:lvl3pPr>
      <a:lvl4pPr marL="16002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4pPr>
      <a:lvl5pPr marL="2057400" indent="-228600" algn="l" defTabSz="914400" rtl="0" eaLnBrk="1" latinLnBrk="0" hangingPunct="1">
        <a:lnSpc>
          <a:spcPct val="90000"/>
        </a:lnSpc>
        <a:spcBef>
          <a:spcPts val="500"/>
        </a:spcBef>
        <a:buFontTx/>
        <a:buBlip>
          <a:blip r:embed="rId38"/>
        </a:buBlip>
        <a:defRPr sz="1800" kern="1200">
          <a:solidFill>
            <a:schemeClr val="tx1"/>
          </a:solidFill>
          <a:latin typeface="Funnel Sans"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2.xml"/><Relationship Id="rId4" Type="http://schemas.openxmlformats.org/officeDocument/2006/relationships/image" Target="../media/image34.svg"/></Relationships>
</file>

<file path=ppt/slides/_rels/slide2.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35.png"/><Relationship Id="rId7" Type="http://schemas.openxmlformats.org/officeDocument/2006/relationships/image" Target="../media/image39.png"/><Relationship Id="rId12" Type="http://schemas.openxmlformats.org/officeDocument/2006/relationships/hyperlink" Target="https://genpactonline.sharepoint.com/sites/Client_Success/Client-Stories/SitePages/single-story.aspx?newsId=103" TargetMode="External"/><Relationship Id="rId2" Type="http://schemas.openxmlformats.org/officeDocument/2006/relationships/notesSlide" Target="../notesSlides/notesSlide1.xml"/><Relationship Id="rId1" Type="http://schemas.openxmlformats.org/officeDocument/2006/relationships/slideLayout" Target="../slideLayouts/slideLayout33.xml"/><Relationship Id="rId6" Type="http://schemas.openxmlformats.org/officeDocument/2006/relationships/image" Target="../media/image38.svg"/><Relationship Id="rId11" Type="http://schemas.openxmlformats.org/officeDocument/2006/relationships/hyperlink" Target="https://www.genpact.com/insight/santander-uk-boosts-customer-satisfaction-by-five-percent-in-just-one-year" TargetMode="External"/><Relationship Id="rId5" Type="http://schemas.openxmlformats.org/officeDocument/2006/relationships/image" Target="../media/image37.svg"/><Relationship Id="rId10" Type="http://schemas.openxmlformats.org/officeDocument/2006/relationships/image" Target="../media/image42.svg"/><Relationship Id="rId4" Type="http://schemas.openxmlformats.org/officeDocument/2006/relationships/image" Target="../media/image36.png"/><Relationship Id="rId9" Type="http://schemas.openxmlformats.org/officeDocument/2006/relationships/image" Target="../media/image41.png"/></Relationships>
</file>

<file path=ppt/slides/_rels/slide3.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3.png"/><Relationship Id="rId7" Type="http://schemas.openxmlformats.org/officeDocument/2006/relationships/image" Target="../media/image40.svg"/><Relationship Id="rId12" Type="http://schemas.openxmlformats.org/officeDocument/2006/relationships/hyperlink" Target="https://genpactonline.sharepoint.com/sites/Client_Success/Client-Stories/SitePages/single-story.aspx?newsId=28" TargetMode="External"/><Relationship Id="rId2" Type="http://schemas.openxmlformats.org/officeDocument/2006/relationships/notesSlide" Target="../notesSlides/notesSlide2.xml"/><Relationship Id="rId1" Type="http://schemas.openxmlformats.org/officeDocument/2006/relationships/slideLayout" Target="../slideLayouts/slideLayout33.xml"/><Relationship Id="rId6" Type="http://schemas.openxmlformats.org/officeDocument/2006/relationships/image" Target="../media/image39.png"/><Relationship Id="rId11" Type="http://schemas.openxmlformats.org/officeDocument/2006/relationships/hyperlink" Target="https://www.genpact.com/insight/fueling-business-transformation-through-automation" TargetMode="External"/><Relationship Id="rId5" Type="http://schemas.openxmlformats.org/officeDocument/2006/relationships/image" Target="../media/image37.svg"/><Relationship Id="rId10" Type="http://schemas.openxmlformats.org/officeDocument/2006/relationships/image" Target="../media/image38.svg"/><Relationship Id="rId4" Type="http://schemas.openxmlformats.org/officeDocument/2006/relationships/image" Target="../media/image36.png"/><Relationship Id="rId9" Type="http://schemas.openxmlformats.org/officeDocument/2006/relationships/image" Target="../media/image42.svg"/></Relationships>
</file>

<file path=ppt/slides/_rels/slide4.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44.png"/><Relationship Id="rId7" Type="http://schemas.openxmlformats.org/officeDocument/2006/relationships/image" Target="../media/image40.sv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39.png"/><Relationship Id="rId11" Type="http://schemas.openxmlformats.org/officeDocument/2006/relationships/hyperlink" Target="https://genpactonline.sharepoint.com/sites/Client_Success/Client-Stories/SitePages/single-story.aspx?newsId=37" TargetMode="External"/><Relationship Id="rId5" Type="http://schemas.openxmlformats.org/officeDocument/2006/relationships/image" Target="../media/image37.svg"/><Relationship Id="rId10" Type="http://schemas.openxmlformats.org/officeDocument/2006/relationships/hyperlink" Target="https://www.genpact.com/insight/making-small-businesses-dreams-come-true-with-cloud" TargetMode="External"/><Relationship Id="rId4" Type="http://schemas.openxmlformats.org/officeDocument/2006/relationships/image" Target="../media/image36.png"/><Relationship Id="rId9" Type="http://schemas.openxmlformats.org/officeDocument/2006/relationships/image" Target="../media/image42.svg"/></Relationships>
</file>

<file path=ppt/slides/_rels/slide5.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6.png"/><Relationship Id="rId7" Type="http://schemas.openxmlformats.org/officeDocument/2006/relationships/image" Target="../media/image41.png"/><Relationship Id="rId2" Type="http://schemas.openxmlformats.org/officeDocument/2006/relationships/image" Target="../media/image45.png"/><Relationship Id="rId1" Type="http://schemas.openxmlformats.org/officeDocument/2006/relationships/slideLayout" Target="../slideLayouts/slideLayout33.xml"/><Relationship Id="rId6" Type="http://schemas.openxmlformats.org/officeDocument/2006/relationships/image" Target="../media/image40.svg"/><Relationship Id="rId5" Type="http://schemas.openxmlformats.org/officeDocument/2006/relationships/image" Target="../media/image39.png"/><Relationship Id="rId10" Type="http://schemas.openxmlformats.org/officeDocument/2006/relationships/hyperlink" Target="https://www.genpact.com/insight/volkswagen-financial-services-revs-up-customer-care-with-generative-ai" TargetMode="External"/><Relationship Id="rId4" Type="http://schemas.openxmlformats.org/officeDocument/2006/relationships/image" Target="../media/image38.svg"/><Relationship Id="rId9" Type="http://schemas.openxmlformats.org/officeDocument/2006/relationships/image" Target="../media/image37.svg"/></Relationships>
</file>

<file path=ppt/slides/_rels/slide6.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6.png"/><Relationship Id="rId7" Type="http://schemas.openxmlformats.org/officeDocument/2006/relationships/image" Target="../media/image41.png"/><Relationship Id="rId2" Type="http://schemas.openxmlformats.org/officeDocument/2006/relationships/image" Target="../media/image46.jpeg"/><Relationship Id="rId1" Type="http://schemas.openxmlformats.org/officeDocument/2006/relationships/slideLayout" Target="../slideLayouts/slideLayout33.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7.svg"/><Relationship Id="rId9" Type="http://schemas.openxmlformats.org/officeDocument/2006/relationships/hyperlink" Target="https://www.genpact.com/insight/how-apex-fintech-solutions-takes-fighting-financial-crime-to-new-heights"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6.png"/><Relationship Id="rId7" Type="http://schemas.openxmlformats.org/officeDocument/2006/relationships/image" Target="../media/image41.png"/><Relationship Id="rId2" Type="http://schemas.openxmlformats.org/officeDocument/2006/relationships/image" Target="../media/image47.jpeg"/><Relationship Id="rId1" Type="http://schemas.openxmlformats.org/officeDocument/2006/relationships/slideLayout" Target="../slideLayouts/slideLayout33.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 Id="rId9" Type="http://schemas.openxmlformats.org/officeDocument/2006/relationships/hyperlink" Target="https://www.genpact.com/insight/transforming-the-software-development-cycle-with-generative-ai"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6.png"/><Relationship Id="rId7" Type="http://schemas.openxmlformats.org/officeDocument/2006/relationships/image" Target="../media/image41.png"/><Relationship Id="rId2" Type="http://schemas.openxmlformats.org/officeDocument/2006/relationships/image" Target="../media/image48.jpeg"/><Relationship Id="rId1" Type="http://schemas.openxmlformats.org/officeDocument/2006/relationships/slideLayout" Target="../slideLayouts/slideLayout33.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7.svg"/><Relationship Id="rId9" Type="http://schemas.openxmlformats.org/officeDocument/2006/relationships/hyperlink" Target="https://www.genpact.com/insight/a-leap-in-sanctions-screening-accuracy-and-efficiency"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6.png"/><Relationship Id="rId7" Type="http://schemas.openxmlformats.org/officeDocument/2006/relationships/image" Target="../media/image41.png"/><Relationship Id="rId2" Type="http://schemas.openxmlformats.org/officeDocument/2006/relationships/image" Target="../media/image49.jpeg"/><Relationship Id="rId1" Type="http://schemas.openxmlformats.org/officeDocument/2006/relationships/slideLayout" Target="../slideLayouts/slideLayout33.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 Id="rId9" Type="http://schemas.openxmlformats.org/officeDocument/2006/relationships/image" Target="../media/image3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4FECDD-A5D3-17C9-E408-2BED297EF9C4}"/>
            </a:ext>
          </a:extLst>
        </p:cNvPr>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464545A-D659-836B-59D9-81954656005F}"/>
              </a:ext>
            </a:extLst>
          </p:cNvPr>
          <p:cNvCxnSpPr>
            <a:cxnSpLocks/>
          </p:cNvCxnSpPr>
          <p:nvPr/>
        </p:nvCxnSpPr>
        <p:spPr>
          <a:xfrm>
            <a:off x="241300" y="3191487"/>
            <a:ext cx="11537950" cy="0"/>
          </a:xfrm>
          <a:prstGeom prst="line">
            <a:avLst/>
          </a:prstGeom>
          <a:ln w="6350"/>
        </p:spPr>
        <p:style>
          <a:lnRef idx="2">
            <a:schemeClr val="accent4"/>
          </a:lnRef>
          <a:fillRef idx="0">
            <a:schemeClr val="accent4"/>
          </a:fillRef>
          <a:effectRef idx="1">
            <a:schemeClr val="accent4"/>
          </a:effectRef>
          <a:fontRef idx="minor">
            <a:schemeClr val="tx1"/>
          </a:fontRef>
        </p:style>
      </p:cxnSp>
      <p:sp>
        <p:nvSpPr>
          <p:cNvPr id="2" name="Slide Number Placeholder 1">
            <a:extLst>
              <a:ext uri="{FF2B5EF4-FFF2-40B4-BE49-F238E27FC236}">
                <a16:creationId xmlns:a16="http://schemas.microsoft.com/office/drawing/2014/main" id="{8BD3D8F0-6260-CB54-38E6-4A9C7F380E9B}"/>
              </a:ext>
            </a:extLst>
          </p:cNvPr>
          <p:cNvSpPr>
            <a:spLocks noGrp="1"/>
          </p:cNvSpPr>
          <p:nvPr>
            <p:ph type="sldNum" idx="13"/>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7" name="Title 3">
            <a:extLst>
              <a:ext uri="{FF2B5EF4-FFF2-40B4-BE49-F238E27FC236}">
                <a16:creationId xmlns:a16="http://schemas.microsoft.com/office/drawing/2014/main" id="{CBC7BDF7-672D-90ED-4B2F-4CC5BD847B41}"/>
              </a:ext>
            </a:extLst>
          </p:cNvPr>
          <p:cNvSpPr>
            <a:spLocks noGrp="1"/>
          </p:cNvSpPr>
          <p:nvPr>
            <p:ph type="title"/>
          </p:nvPr>
        </p:nvSpPr>
        <p:spPr>
          <a:xfrm>
            <a:off x="577850" y="1471078"/>
            <a:ext cx="6221342" cy="1720409"/>
          </a:xfrm>
        </p:spPr>
        <p:txBody>
          <a:bodyPr/>
          <a:lstStyle/>
          <a:p>
            <a:pPr marR="0" lvl="0" fontAlgn="auto">
              <a:lnSpc>
                <a:spcPct val="70000"/>
              </a:lnSpc>
              <a:buClrTx/>
              <a:tabLst/>
              <a:defRPr/>
            </a:pPr>
            <a:r>
              <a:rPr lang="en-IN" sz="8000">
                <a:solidFill>
                  <a:schemeClr val="tx1"/>
                </a:solidFill>
                <a:latin typeface="Funnel Sans ExtraBold" pitchFamily="2" charset="0"/>
              </a:rPr>
              <a:t>CLIENT STORIES</a:t>
            </a:r>
          </a:p>
        </p:txBody>
      </p:sp>
      <p:pic>
        <p:nvPicPr>
          <p:cNvPr id="6" name="Picture 5" descr="A glass swirly object with red and white swirls&#10;&#10;Description automatically generated">
            <a:extLst>
              <a:ext uri="{FF2B5EF4-FFF2-40B4-BE49-F238E27FC236}">
                <a16:creationId xmlns:a16="http://schemas.microsoft.com/office/drawing/2014/main" id="{7FF75DFE-1726-B9E0-BAFA-A95E9B2FA7B4}"/>
              </a:ext>
            </a:extLst>
          </p:cNvPr>
          <p:cNvPicPr>
            <a:picLocks noChangeAspect="1"/>
          </p:cNvPicPr>
          <p:nvPr/>
        </p:nvPicPr>
        <p:blipFill>
          <a:blip r:embed="rId2" cstate="screen">
            <a:extLst>
              <a:ext uri="{28A0092B-C50C-407E-A947-70E740481C1C}">
                <a14:useLocalDpi xmlns:a14="http://schemas.microsoft.com/office/drawing/2010/main"/>
              </a:ext>
            </a:extLst>
          </a:blip>
          <a:srcRect l="4259" t="10092" r="5093" b="16111"/>
          <a:stretch/>
        </p:blipFill>
        <p:spPr>
          <a:xfrm flipH="1">
            <a:off x="4191859" y="797675"/>
            <a:ext cx="7499350" cy="6105191"/>
          </a:xfrm>
          <a:prstGeom prst="rect">
            <a:avLst/>
          </a:prstGeom>
        </p:spPr>
      </p:pic>
      <p:sp>
        <p:nvSpPr>
          <p:cNvPr id="10" name="Rounded Rectangle 9">
            <a:extLst>
              <a:ext uri="{FF2B5EF4-FFF2-40B4-BE49-F238E27FC236}">
                <a16:creationId xmlns:a16="http://schemas.microsoft.com/office/drawing/2014/main" id="{714F2A23-D558-54A3-881E-0B50CC482B3A}"/>
              </a:ext>
            </a:extLst>
          </p:cNvPr>
          <p:cNvSpPr/>
          <p:nvPr/>
        </p:nvSpPr>
        <p:spPr>
          <a:xfrm>
            <a:off x="1731264" y="3468022"/>
            <a:ext cx="2631186" cy="302955"/>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square" t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n-IN" sz="1400" b="1" i="0" u="none" strike="noStrike" kern="1200" cap="none" spc="0" normalizeH="0" baseline="0" noProof="0">
                <a:ln>
                  <a:noFill/>
                </a:ln>
                <a:solidFill>
                  <a:srgbClr val="FFFDFF"/>
                </a:solidFill>
                <a:effectLst/>
                <a:uLnTx/>
                <a:uFillTx/>
                <a:latin typeface="Funnel Sans" pitchFamily="2" charset="0"/>
                <a:ea typeface="+mn-ea"/>
                <a:cs typeface="Arial" panose="020B0604020202020204" pitchFamily="34" charset="0"/>
                <a:sym typeface="Arial"/>
              </a:rPr>
              <a:t>Banking and capital markets</a:t>
            </a:r>
          </a:p>
        </p:txBody>
      </p:sp>
      <p:grpSp>
        <p:nvGrpSpPr>
          <p:cNvPr id="12" name="Group 11">
            <a:extLst>
              <a:ext uri="{FF2B5EF4-FFF2-40B4-BE49-F238E27FC236}">
                <a16:creationId xmlns:a16="http://schemas.microsoft.com/office/drawing/2014/main" id="{69807004-F1DE-2F1B-70D9-AB2B51B37CDB}"/>
              </a:ext>
            </a:extLst>
          </p:cNvPr>
          <p:cNvGrpSpPr/>
          <p:nvPr/>
        </p:nvGrpSpPr>
        <p:grpSpPr>
          <a:xfrm rot="5400000">
            <a:off x="3653474" y="4375212"/>
            <a:ext cx="907315" cy="222531"/>
            <a:chOff x="3612117" y="5791039"/>
            <a:chExt cx="526462" cy="129122"/>
          </a:xfrm>
        </p:grpSpPr>
        <p:pic>
          <p:nvPicPr>
            <p:cNvPr id="13" name="Graphic 12">
              <a:extLst>
                <a:ext uri="{FF2B5EF4-FFF2-40B4-BE49-F238E27FC236}">
                  <a16:creationId xmlns:a16="http://schemas.microsoft.com/office/drawing/2014/main" id="{6AECA29A-523C-2C57-C5E9-F6229C38B94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612117" y="5791039"/>
              <a:ext cx="120062" cy="129122"/>
            </a:xfrm>
            <a:prstGeom prst="rect">
              <a:avLst/>
            </a:prstGeom>
          </p:spPr>
        </p:pic>
        <p:pic>
          <p:nvPicPr>
            <p:cNvPr id="14" name="Graphic 13">
              <a:extLst>
                <a:ext uri="{FF2B5EF4-FFF2-40B4-BE49-F238E27FC236}">
                  <a16:creationId xmlns:a16="http://schemas.microsoft.com/office/drawing/2014/main" id="{E64DD0D8-8155-45DB-F690-2EFAD2BA6B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45467" y="5791039"/>
              <a:ext cx="120062" cy="129122"/>
            </a:xfrm>
            <a:prstGeom prst="rect">
              <a:avLst/>
            </a:prstGeom>
          </p:spPr>
        </p:pic>
        <p:pic>
          <p:nvPicPr>
            <p:cNvPr id="15" name="Graphic 14">
              <a:extLst>
                <a:ext uri="{FF2B5EF4-FFF2-40B4-BE49-F238E27FC236}">
                  <a16:creationId xmlns:a16="http://schemas.microsoft.com/office/drawing/2014/main" id="{37D1B5CE-FE84-DFD4-EB68-98D5590BA2E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878817" y="5791039"/>
              <a:ext cx="120062" cy="129122"/>
            </a:xfrm>
            <a:prstGeom prst="rect">
              <a:avLst/>
            </a:prstGeom>
          </p:spPr>
        </p:pic>
        <p:pic>
          <p:nvPicPr>
            <p:cNvPr id="16" name="Graphic 15">
              <a:extLst>
                <a:ext uri="{FF2B5EF4-FFF2-40B4-BE49-F238E27FC236}">
                  <a16:creationId xmlns:a16="http://schemas.microsoft.com/office/drawing/2014/main" id="{EFE40C26-EA9B-1E08-7835-8B715E6386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517" y="5791039"/>
              <a:ext cx="120062" cy="129122"/>
            </a:xfrm>
            <a:prstGeom prst="rect">
              <a:avLst/>
            </a:prstGeom>
          </p:spPr>
        </p:pic>
      </p:grpSp>
      <p:sp>
        <p:nvSpPr>
          <p:cNvPr id="5" name="Footer Placeholder 16">
            <a:extLst>
              <a:ext uri="{FF2B5EF4-FFF2-40B4-BE49-F238E27FC236}">
                <a16:creationId xmlns:a16="http://schemas.microsoft.com/office/drawing/2014/main" id="{15E544F3-6066-FD77-7DD5-38BDE83048EA}"/>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9552106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EE015-28D5-FDDE-50BB-1E7274C605E3}"/>
            </a:ext>
          </a:extLst>
        </p:cNvPr>
        <p:cNvGrpSpPr/>
        <p:nvPr/>
      </p:nvGrpSpPr>
      <p:grpSpPr>
        <a:xfrm>
          <a:off x="0" y="0"/>
          <a:ext cx="0" cy="0"/>
          <a:chOff x="0" y="0"/>
          <a:chExt cx="0" cy="0"/>
        </a:xfrm>
      </p:grpSpPr>
      <p:sp>
        <p:nvSpPr>
          <p:cNvPr id="6" name="Freeform: Shape 5">
            <a:extLst>
              <a:ext uri="{FF2B5EF4-FFF2-40B4-BE49-F238E27FC236}">
                <a16:creationId xmlns:a16="http://schemas.microsoft.com/office/drawing/2014/main" id="{05E23BCC-F39B-6840-D33A-E59BB6E085A0}"/>
              </a:ext>
            </a:extLst>
          </p:cNvPr>
          <p:cNvSpPr/>
          <p:nvPr/>
        </p:nvSpPr>
        <p:spPr>
          <a:xfrm>
            <a:off x="-5064" y="1520825"/>
            <a:ext cx="5641874" cy="4770001"/>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3E29D8A4-5D49-F8CB-C6F1-90C1BCB2EB4F}"/>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965B421B-CD23-285B-EA50-E7EE8DABA3CF}"/>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E79E97F2-D2E7-B3BC-CB1C-928AB7E45830}"/>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2A11ED60-608C-DD65-FDC3-35BD82FEEF13}"/>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A2610EAD-E923-54B7-EBBB-DB6A2A7769FE}"/>
              </a:ext>
            </a:extLst>
          </p:cNvPr>
          <p:cNvSpPr>
            <a:spLocks noGrp="1"/>
          </p:cNvSpPr>
          <p:nvPr>
            <p:ph type="body" idx="2"/>
          </p:nvPr>
        </p:nvSpPr>
        <p:spPr>
          <a:xfrm>
            <a:off x="645932" y="1659570"/>
            <a:ext cx="2610603" cy="1994889"/>
          </a:xfrm>
        </p:spPr>
        <p:txBody>
          <a:bodyPr/>
          <a:lstStyle/>
          <a:p>
            <a:pPr>
              <a:defRPr/>
            </a:pPr>
            <a:r>
              <a:rPr lang="en-US" sz="2000" b="0">
                <a:solidFill>
                  <a:schemeClr val="bg1"/>
                </a:solidFill>
                <a:latin typeface="Funnel Sans"/>
              </a:rPr>
              <a:t>Santander UK boosted customer satisfaction by 5% in just one year by building a new operating model, using advanced </a:t>
            </a:r>
            <a:br>
              <a:rPr lang="en-US" sz="2000" b="0"/>
            </a:br>
            <a:r>
              <a:rPr lang="en-US" sz="2000" b="0">
                <a:solidFill>
                  <a:schemeClr val="bg1"/>
                </a:solidFill>
                <a:latin typeface="Funnel Sans"/>
              </a:rPr>
              <a:t>digital technologies.</a:t>
            </a:r>
          </a:p>
        </p:txBody>
      </p:sp>
      <p:sp>
        <p:nvSpPr>
          <p:cNvPr id="15" name="TextBox 14">
            <a:extLst>
              <a:ext uri="{FF2B5EF4-FFF2-40B4-BE49-F238E27FC236}">
                <a16:creationId xmlns:a16="http://schemas.microsoft.com/office/drawing/2014/main" id="{80D3AC94-ABC6-2B81-0572-3057BF607104}"/>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0D61A62C-F169-43EB-4033-868134FD4682}"/>
              </a:ext>
            </a:extLst>
          </p:cNvPr>
          <p:cNvSpPr txBox="1"/>
          <p:nvPr/>
        </p:nvSpPr>
        <p:spPr>
          <a:xfrm>
            <a:off x="8081567" y="2256333"/>
            <a:ext cx="3157450" cy="1334587"/>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3" indent="0" algn="l" defTabSz="914400" rtl="0" eaLnBrk="1" fontAlgn="base" latinLnBrk="0" hangingPunct="1">
              <a:lnSpc>
                <a:spcPct val="100000"/>
              </a:lnSpc>
              <a:spcBef>
                <a:spcPts val="0"/>
              </a:spcBef>
              <a:spcAft>
                <a:spcPts val="300"/>
              </a:spcAft>
              <a:buClr>
                <a:srgbClr val="000000"/>
              </a:buClr>
              <a:buSzPct val="100000"/>
              <a:buFont typeface="Arial"/>
              <a:buNone/>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Santander UK, the largest bank in Europe, with 14.4 million active customers needed: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sharper competitive edge in the face of digital challenger banks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World-class customer experiences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Streamlined customer-facing processes, scaled to meet fluctuations in demand</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An improved cost-to-income ratio</a:t>
            </a:r>
          </a:p>
        </p:txBody>
      </p:sp>
      <p:sp>
        <p:nvSpPr>
          <p:cNvPr id="17" name="TextBox 16">
            <a:extLst>
              <a:ext uri="{FF2B5EF4-FFF2-40B4-BE49-F238E27FC236}">
                <a16:creationId xmlns:a16="http://schemas.microsoft.com/office/drawing/2014/main" id="{1A1C00AB-A979-216F-8EC2-9A0CF6051DA0}"/>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2D3F190E-AA90-3076-7357-55400EAF72A3}"/>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4">
                  <a:extLst>
                    <a:ext uri="{96DAC541-7B7A-43D3-8B79-37D633B846F1}">
                      <asvg:svgBlip xmlns:asvg="http://schemas.microsoft.com/office/drawing/2016/SVG/main" r:embed="rId6"/>
                    </a:ext>
                  </a:extLst>
                </a:blip>
              </a:buBlip>
              <a:defRPr/>
            </a:pPr>
            <a:r>
              <a:rPr lang="en-IN" sz="900">
                <a:solidFill>
                  <a:srgbClr val="3F3F3F"/>
                </a:solidFill>
                <a:latin typeface="Funnel Sans" pitchFamily="2" charset="0"/>
              </a:rPr>
              <a:t>UiPath</a:t>
            </a:r>
          </a:p>
        </p:txBody>
      </p:sp>
      <p:sp>
        <p:nvSpPr>
          <p:cNvPr id="19" name="TextBox 18">
            <a:extLst>
              <a:ext uri="{FF2B5EF4-FFF2-40B4-BE49-F238E27FC236}">
                <a16:creationId xmlns:a16="http://schemas.microsoft.com/office/drawing/2014/main" id="{21AE3361-4B06-0306-DDA9-84F4AC60AF9D}"/>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6DAC0A66-F8D4-9BD0-8087-D2B7CC8E852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3B7063B8-73A1-6494-F48F-974F8C7EA84F}"/>
              </a:ext>
            </a:extLst>
          </p:cNvPr>
          <p:cNvSpPr txBox="1"/>
          <p:nvPr/>
        </p:nvSpPr>
        <p:spPr>
          <a:xfrm>
            <a:off x="4347141" y="4273936"/>
            <a:ext cx="3353610" cy="157311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Built a Lean Digital blueprint that identified 83 projects ripe for automation and digitization</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Seamlessly transitioned core banking processes for seven of the bank's business units to Genpact - virtually and during a global pandemic</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Accelerated key business processes, such as customer onboarding, using robotic process automation, and artificial intelligence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Empowered the bank to predict and manage business volume fluctuations with advanced analytics</a:t>
            </a:r>
          </a:p>
        </p:txBody>
      </p:sp>
      <p:grpSp>
        <p:nvGrpSpPr>
          <p:cNvPr id="23" name="Group 22">
            <a:extLst>
              <a:ext uri="{FF2B5EF4-FFF2-40B4-BE49-F238E27FC236}">
                <a16:creationId xmlns:a16="http://schemas.microsoft.com/office/drawing/2014/main" id="{E29D55FF-A5A7-D518-6AF3-C44B68C7FD93}"/>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6FB1C2C8-2C19-8062-9CF5-452B3ABCFD6E}"/>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4FE8136D-0D61-85C7-D640-A075B9171B88}"/>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DAF9C02C-E652-B680-F1AA-A1D3DD46DB22}"/>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6A7647FA-C13F-18AE-8CE0-27F3FFF3AE6C}"/>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1C10C2A-3DB0-A11C-4001-4F27BF23A318}"/>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88D97DC1-6E6B-8952-8B24-ABD0527835BF}"/>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36C36A7-84BC-BBD1-98AE-7A1B0D5BE8B9}"/>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20BB8D5F-FD4A-3119-8F96-90892BDF4634}"/>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A060E5E1-E80F-2B77-78FF-DCF7EBE1A46A}"/>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6B0995E3-C492-9978-F4B1-7448949DC2A8}"/>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F5AA6F94-E26F-A573-7B4A-0B2C9427255F}"/>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AF837782-59EF-9A89-CFB0-6463824ADEDE}"/>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C2020D75-9F0D-47ED-7C5A-7D97BDB3E048}"/>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929085A9-22BB-0373-5D55-F94EC0DFCCAC}"/>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FD52D30F-F41B-96D8-50FE-1CE0FD4ABACB}"/>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B834B87-42DE-4315-6DCC-2C8F8C70C7A7}"/>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C6E6C29E-31C0-D073-7C2B-1F65C1F534B3}"/>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DB0594A8-0A9C-C69C-32F9-6F1CA4786AC4}"/>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885EC913-C078-52E1-A520-7DE4EF354D04}"/>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A669B851-F40F-5CFA-E9BC-4FE1A558FE2E}"/>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2C12B49E-1BBF-66CE-4C65-D2E190D6F9EB}"/>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888D95A2-3058-9AEE-CA05-73395E245EEE}"/>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E97E2B52-90A8-C50D-4AD8-825F5A925A36}"/>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0C7FBCCE-87FA-7BC4-E8C0-D39E2E0E130E}"/>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1F95526D-B954-9E79-52BC-C9BC54069BE3}"/>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7030B4C9-BD94-4524-6A49-B7CB2495F35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0E13CCB0-B70E-B4B5-DA84-FF6DEE080C2D}"/>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353C0295-6C99-F7F0-5E03-C6940940630D}"/>
              </a:ext>
            </a:extLst>
          </p:cNvPr>
          <p:cNvSpPr txBox="1"/>
          <p:nvPr/>
        </p:nvSpPr>
        <p:spPr>
          <a:xfrm>
            <a:off x="8081566" y="4270171"/>
            <a:ext cx="3547215" cy="1196088"/>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5% increase in customer satisfaction through the bank's Net Promoter Score</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20% rise in mortgage applications processed</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30–35% faster account closures in business banking due to a fully automated process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25% increase in productivity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10% improvement in cost-to-income ratio</a:t>
            </a:r>
          </a:p>
        </p:txBody>
      </p:sp>
      <p:sp>
        <p:nvSpPr>
          <p:cNvPr id="5" name="Rounded Rectangle 26">
            <a:extLst>
              <a:ext uri="{FF2B5EF4-FFF2-40B4-BE49-F238E27FC236}">
                <a16:creationId xmlns:a16="http://schemas.microsoft.com/office/drawing/2014/main" id="{07BA4FCD-87C5-FBC0-20E2-56AB440CD38D}"/>
              </a:ext>
            </a:extLst>
          </p:cNvPr>
          <p:cNvSpPr/>
          <p:nvPr/>
        </p:nvSpPr>
        <p:spPr>
          <a:xfrm>
            <a:off x="9319260" y="283140"/>
            <a:ext cx="219272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CX | Banking and capital markets</a:t>
            </a:r>
          </a:p>
        </p:txBody>
      </p:sp>
      <p:sp>
        <p:nvSpPr>
          <p:cNvPr id="8" name="TextBox 7">
            <a:hlinkClick r:id="rId11"/>
            <a:extLst>
              <a:ext uri="{FF2B5EF4-FFF2-40B4-BE49-F238E27FC236}">
                <a16:creationId xmlns:a16="http://schemas.microsoft.com/office/drawing/2014/main" id="{AB112BD0-8EFD-2229-F4F1-F545D791B3CC}"/>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9" name="TextBox 8">
            <a:hlinkClick r:id="rId12"/>
            <a:extLst>
              <a:ext uri="{FF2B5EF4-FFF2-40B4-BE49-F238E27FC236}">
                <a16:creationId xmlns:a16="http://schemas.microsoft.com/office/drawing/2014/main" id="{E2394B7A-BA43-0467-871D-E4EF2B85A854}"/>
              </a:ext>
            </a:extLst>
          </p:cNvPr>
          <p:cNvSpPr txBox="1"/>
          <p:nvPr/>
        </p:nvSpPr>
        <p:spPr>
          <a:xfrm>
            <a:off x="1830925" y="5615073"/>
            <a:ext cx="1260000" cy="361910"/>
          </a:xfrm>
          <a:prstGeom prst="roundRect">
            <a:avLst>
              <a:gd name="adj" fmla="val 50000"/>
            </a:avLst>
          </a:prstGeom>
          <a:solidFill>
            <a:srgbClr val="FD4E59"/>
          </a:solidFill>
          <a:ln>
            <a:noFill/>
          </a:ln>
          <a:effectLst/>
        </p:spPr>
        <p:txBody>
          <a:bodyPr wrap="square" lIns="72000" tIns="36000" rIns="72000" bIns="36000" rtlCol="0" anchor="t">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chemeClr val="bg2"/>
                </a:solidFill>
                <a:effectLst/>
                <a:uLnTx/>
                <a:uFillTx/>
                <a:latin typeface="Funnel Sans"/>
                <a:cs typeface="Arial"/>
                <a:sym typeface="Arial"/>
              </a:rPr>
              <a:t>Storefront</a:t>
            </a:r>
            <a:endParaRPr lang="en-IN" sz="1200" b="1" i="0" u="none" strike="noStrike" kern="0" cap="none" spc="0" normalizeH="0" baseline="0" noProof="0">
              <a:ln>
                <a:noFill/>
              </a:ln>
              <a:solidFill>
                <a:schemeClr val="bg2"/>
              </a:solidFill>
              <a:effectLst/>
              <a:uLnTx/>
              <a:uFillTx/>
              <a:latin typeface="Funnel Sans" pitchFamily="2" charset="0"/>
              <a:cs typeface="Arial"/>
              <a:hlinkClick r:id="rId12">
                <a:extLst>
                  <a:ext uri="{A12FA001-AC4F-418D-AE19-62706E023703}">
                    <ahyp:hlinkClr xmlns:ahyp="http://schemas.microsoft.com/office/drawing/2018/hyperlinkcolor" val="tx"/>
                  </a:ext>
                </a:extLst>
              </a:hlinkClick>
            </a:endParaRPr>
          </a:p>
        </p:txBody>
      </p:sp>
      <p:sp>
        <p:nvSpPr>
          <p:cNvPr id="2" name="Title 1">
            <a:extLst>
              <a:ext uri="{FF2B5EF4-FFF2-40B4-BE49-F238E27FC236}">
                <a16:creationId xmlns:a16="http://schemas.microsoft.com/office/drawing/2014/main" id="{962E0191-D7E9-71FB-98E1-2C7C0FD2E592}"/>
              </a:ext>
            </a:extLst>
          </p:cNvPr>
          <p:cNvSpPr txBox="1">
            <a:spLocks/>
          </p:cNvSpPr>
          <p:nvPr/>
        </p:nvSpPr>
        <p:spPr>
          <a:xfrm>
            <a:off x="1199635" y="293268"/>
            <a:ext cx="9177172"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Santander boosts customer satisfaction with new operating model</a:t>
            </a:r>
          </a:p>
        </p:txBody>
      </p:sp>
      <p:sp>
        <p:nvSpPr>
          <p:cNvPr id="4" name="Footer Placeholder 16">
            <a:extLst>
              <a:ext uri="{FF2B5EF4-FFF2-40B4-BE49-F238E27FC236}">
                <a16:creationId xmlns:a16="http://schemas.microsoft.com/office/drawing/2014/main" id="{B340FE0B-9F48-4E9D-1BD5-2D9556A39E99}"/>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4237299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C36732-11E2-84B4-701A-9FEB11971332}"/>
            </a:ext>
          </a:extLst>
        </p:cNvPr>
        <p:cNvGrpSpPr/>
        <p:nvPr/>
      </p:nvGrpSpPr>
      <p:grpSpPr>
        <a:xfrm>
          <a:off x="0" y="0"/>
          <a:ext cx="0" cy="0"/>
          <a:chOff x="0" y="0"/>
          <a:chExt cx="0" cy="0"/>
        </a:xfrm>
      </p:grpSpPr>
      <p:sp>
        <p:nvSpPr>
          <p:cNvPr id="52" name="Freeform: Shape 51">
            <a:extLst>
              <a:ext uri="{FF2B5EF4-FFF2-40B4-BE49-F238E27FC236}">
                <a16:creationId xmlns:a16="http://schemas.microsoft.com/office/drawing/2014/main" id="{4CFF60A2-C81D-3629-3648-CC0FF09EF2A4}"/>
              </a:ext>
            </a:extLst>
          </p:cNvPr>
          <p:cNvSpPr/>
          <p:nvPr/>
        </p:nvSpPr>
        <p:spPr>
          <a:xfrm>
            <a:off x="-5064" y="1520825"/>
            <a:ext cx="5641874" cy="4770001"/>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8E49176D-878F-6113-EEA7-A37AA0E3DC1F}"/>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C97B07BB-74E1-EFE2-8613-E30CF4E4879A}"/>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7AB7FBDA-88C6-7ED1-2E8F-9F698DCB4945}"/>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B7FC44D4-2AF2-7CC7-3997-9A6C39481DFA}"/>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1A2E3ABE-B10E-EB71-6A89-20E082EE426E}"/>
              </a:ext>
            </a:extLst>
          </p:cNvPr>
          <p:cNvSpPr>
            <a:spLocks noGrp="1"/>
          </p:cNvSpPr>
          <p:nvPr>
            <p:ph type="body" idx="2"/>
          </p:nvPr>
        </p:nvSpPr>
        <p:spPr>
          <a:xfrm>
            <a:off x="645931" y="1659570"/>
            <a:ext cx="2853435" cy="1994889"/>
          </a:xfrm>
        </p:spPr>
        <p:txBody>
          <a:bodyPr/>
          <a:lstStyle/>
          <a:p>
            <a:pPr>
              <a:defRPr/>
            </a:pPr>
            <a:r>
              <a:rPr lang="en-US" sz="2000" b="0">
                <a:solidFill>
                  <a:schemeClr val="bg1"/>
                </a:solidFill>
                <a:latin typeface="Funnel Sans"/>
              </a:rPr>
              <a:t>Element, the largest pure-play automotive fleet manager in the world automated its operations to deliver fleet management and financing solutions at speed and scale.</a:t>
            </a:r>
            <a:endParaRPr lang="en-US" sz="2000" b="0">
              <a:solidFill>
                <a:schemeClr val="bg1"/>
              </a:solidFill>
            </a:endParaRPr>
          </a:p>
        </p:txBody>
      </p:sp>
      <p:sp>
        <p:nvSpPr>
          <p:cNvPr id="15" name="TextBox 14">
            <a:extLst>
              <a:ext uri="{FF2B5EF4-FFF2-40B4-BE49-F238E27FC236}">
                <a16:creationId xmlns:a16="http://schemas.microsoft.com/office/drawing/2014/main" id="{1B050359-837B-A325-6298-A3D2333888C9}"/>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8C687629-4617-DB47-0E64-3F86637EEDF8}"/>
              </a:ext>
            </a:extLst>
          </p:cNvPr>
          <p:cNvSpPr txBox="1"/>
          <p:nvPr/>
        </p:nvSpPr>
        <p:spPr>
          <a:xfrm>
            <a:off x="8081567" y="2256333"/>
            <a:ext cx="3157450" cy="56514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Maximize client experience</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Drive employee productivity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Deliver profit improvements </a:t>
            </a:r>
          </a:p>
        </p:txBody>
      </p:sp>
      <p:sp>
        <p:nvSpPr>
          <p:cNvPr id="17" name="TextBox 16">
            <a:extLst>
              <a:ext uri="{FF2B5EF4-FFF2-40B4-BE49-F238E27FC236}">
                <a16:creationId xmlns:a16="http://schemas.microsoft.com/office/drawing/2014/main" id="{146200EA-0AE1-C4EC-0689-40F356A59F41}"/>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8B718380-D01B-11EB-98FB-61E2393F81E7}"/>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Automation Anywhere</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Automation Center of Excellence (CoE)</a:t>
            </a:r>
          </a:p>
        </p:txBody>
      </p:sp>
      <p:sp>
        <p:nvSpPr>
          <p:cNvPr id="19" name="TextBox 18">
            <a:extLst>
              <a:ext uri="{FF2B5EF4-FFF2-40B4-BE49-F238E27FC236}">
                <a16:creationId xmlns:a16="http://schemas.microsoft.com/office/drawing/2014/main" id="{316DBA0A-473D-1595-6714-34C1B5DA016A}"/>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0E2B223B-9B67-B5F8-4EEB-B8BDA7B698DF}"/>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8AD90AE8-9242-B3D0-4FB6-B82A7F646B4F}"/>
              </a:ext>
            </a:extLst>
          </p:cNvPr>
          <p:cNvSpPr txBox="1"/>
          <p:nvPr/>
        </p:nvSpPr>
        <p:spPr>
          <a:xfrm>
            <a:off x="4347141" y="4273936"/>
            <a:ext cx="3353610" cy="11191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Migrated, enhanced, and supported 28 robots automating full vehicle lifecycle solutions and billing </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Automated 45 processes across claims management, registrations, collections, telematics, and human resources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Helped establish an automation center of excellence and developed a roadmap for achieving best-in-class automation </a:t>
            </a:r>
          </a:p>
        </p:txBody>
      </p:sp>
      <p:grpSp>
        <p:nvGrpSpPr>
          <p:cNvPr id="23" name="Group 22">
            <a:extLst>
              <a:ext uri="{FF2B5EF4-FFF2-40B4-BE49-F238E27FC236}">
                <a16:creationId xmlns:a16="http://schemas.microsoft.com/office/drawing/2014/main" id="{98E17AEF-DA16-D9D8-50FA-B21890A07A38}"/>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1280C633-0B95-3DAB-912B-3901BFF30E5F}"/>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ABB6F3EB-2E4D-7F40-758C-1D55FEF62FB1}"/>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37D6804-DFB2-7B09-B3B1-1FAFB5F96FE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3D741358-E45D-3F08-509F-07593E9A2023}"/>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82AC032C-6894-A65F-7095-FDE742B7841C}"/>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760B27D5-BAEB-1CCC-2E4D-64F783FFD0CF}"/>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FDCF7A32-42E6-53A7-1F4F-EAC119DF2D9C}"/>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E2F7C37E-E4A7-10F4-5856-0B42CFD5E5A3}"/>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4D272CFD-5CA1-8E9D-0A26-62510631D233}"/>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88735651-4F55-45E1-E783-62395FC0972F}"/>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AB1244B-CC3E-CA28-A9A0-60DA073457C1}"/>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9DDE507E-4C15-8CCB-07EF-9E4C1FAD5CA8}"/>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A7C12321-94AE-F49F-0C67-E0B45B473359}"/>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C36D6A0-76A6-A938-54FE-20A095BC56F6}"/>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2D9DCC52-1926-FC09-A350-F67F2F6B1219}"/>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9BA6DBCD-C8AD-24E4-8889-A57B6B0FE837}"/>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EF053771-F85B-3DFE-58D3-4157FD2F1477}"/>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9A391118-8066-B522-7418-D0B3F8D1AC98}"/>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2E2FD988-2D21-F320-3090-8257403754B1}"/>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26AF2D44-6D65-8FEF-F1E2-51535827DA9D}"/>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82038A9E-4439-0F98-4DCB-52F3DF0946C7}"/>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48C1CFE3-D04D-E7DF-F843-DC010E1BA1CA}"/>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19ADFB79-D4EC-3D2E-FA23-0729A78AC07F}"/>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30BDD028-279B-C00A-83EB-349C8068F34E}"/>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4F5D3047-8770-7EFD-CC74-C5CDAD967B23}"/>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24A81657-1BD0-F19C-820D-777E15477B3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8A8AAEA1-57BA-4C11-DD40-712B6395297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65E1CE46-4CDC-306E-78D8-B568735A2BA6}"/>
              </a:ext>
            </a:extLst>
          </p:cNvPr>
          <p:cNvSpPr txBox="1"/>
          <p:nvPr/>
        </p:nvSpPr>
        <p:spPr>
          <a:xfrm>
            <a:off x="8081566" y="4270171"/>
            <a:ext cx="3157451" cy="171161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5900" lvl="3" indent="-215900" fontAlgn="base">
              <a:spcAft>
                <a:spcPts val="300"/>
              </a:spcAft>
              <a:buSzPct val="100000"/>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A significant contribution toward exceeding its goal of USD $144 million of run-rate profit improvement within</a:t>
            </a:r>
            <a:r>
              <a:rPr lang="en-US" sz="900">
                <a:solidFill>
                  <a:srgbClr val="3F3F3F"/>
                </a:solidFill>
                <a:latin typeface="Funnel Sans"/>
              </a:rPr>
              <a:t> 2.5</a:t>
            </a:r>
            <a:r>
              <a:rPr kumimoji="0" lang="en-US" sz="900" b="0" i="0" u="none" strike="noStrike" kern="0" cap="none" spc="0" normalizeH="0" baseline="0" noProof="0">
                <a:ln>
                  <a:noFill/>
                </a:ln>
                <a:solidFill>
                  <a:srgbClr val="3F3F3F"/>
                </a:solidFill>
                <a:effectLst/>
                <a:uLnTx/>
                <a:uFillTx/>
                <a:latin typeface="Funnel Sans"/>
                <a:cs typeface="Arial"/>
                <a:sym typeface="Arial"/>
              </a:rPr>
              <a:t> years</a:t>
            </a:r>
            <a:endParaRPr lang="en-US">
              <a:latin typeface="Funnel Sans"/>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A 33% increase in client satisfaction thanks in part to improved cycle times and higher-quality services offered, helping to push customer satisfaction (CSAT) scores in the upper 90s</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More than 44,000 annual work hours were saved for Element employees in just nine months </a:t>
            </a:r>
            <a:endParaRPr lang="en-US" sz="900" b="0" i="0" u="none" strike="noStrike" kern="0" cap="none" spc="0" normalizeH="0" baseline="0" noProof="0">
              <a:ln>
                <a:noFill/>
              </a:ln>
              <a:solidFill>
                <a:srgbClr val="3F3F3F"/>
              </a:solidFill>
              <a:effectLst/>
              <a:uLnTx/>
              <a:uFillTx/>
              <a:latin typeface="Funnel Sans"/>
              <a:cs typeface="Arial"/>
            </a:endParaRPr>
          </a:p>
          <a:p>
            <a:pPr marL="215900" marR="0" lvl="3" indent="-2159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10"/>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a:cs typeface="Arial"/>
                <a:sym typeface="Arial"/>
              </a:rPr>
              <a:t>Net new revenue resulting from faster speed to market for new services</a:t>
            </a:r>
            <a:endParaRPr lang="en-US" sz="900" b="0" i="0" u="none" strike="noStrike" kern="0" cap="none" spc="0" normalizeH="0" baseline="0" noProof="0">
              <a:ln>
                <a:noFill/>
              </a:ln>
              <a:solidFill>
                <a:srgbClr val="3F3F3F"/>
              </a:solidFill>
              <a:effectLst/>
              <a:uLnTx/>
              <a:uFillTx/>
              <a:latin typeface="Funnel Sans"/>
              <a:cs typeface="Arial"/>
            </a:endParaRPr>
          </a:p>
        </p:txBody>
      </p:sp>
      <p:sp>
        <p:nvSpPr>
          <p:cNvPr id="5" name="Rounded Rectangle 26">
            <a:extLst>
              <a:ext uri="{FF2B5EF4-FFF2-40B4-BE49-F238E27FC236}">
                <a16:creationId xmlns:a16="http://schemas.microsoft.com/office/drawing/2014/main" id="{14E491F4-78D9-D7B4-3FEE-800F610DD319}"/>
              </a:ext>
            </a:extLst>
          </p:cNvPr>
          <p:cNvSpPr/>
          <p:nvPr/>
        </p:nvSpPr>
        <p:spPr>
          <a:xfrm>
            <a:off x="8521244" y="283140"/>
            <a:ext cx="2990735"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Automation CoE | Banking and capital markets</a:t>
            </a:r>
          </a:p>
        </p:txBody>
      </p:sp>
      <p:sp>
        <p:nvSpPr>
          <p:cNvPr id="57" name="TextBox 56">
            <a:hlinkClick r:id="rId11"/>
            <a:extLst>
              <a:ext uri="{FF2B5EF4-FFF2-40B4-BE49-F238E27FC236}">
                <a16:creationId xmlns:a16="http://schemas.microsoft.com/office/drawing/2014/main" id="{6373D8A3-0C06-5C64-2E9F-CBEEB85323DD}"/>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58" name="TextBox 57">
            <a:hlinkClick r:id="rId12"/>
            <a:extLst>
              <a:ext uri="{FF2B5EF4-FFF2-40B4-BE49-F238E27FC236}">
                <a16:creationId xmlns:a16="http://schemas.microsoft.com/office/drawing/2014/main" id="{586298B6-5D0C-B080-9049-2289F3A1DF9A}"/>
              </a:ext>
            </a:extLst>
          </p:cNvPr>
          <p:cNvSpPr txBox="1"/>
          <p:nvPr/>
        </p:nvSpPr>
        <p:spPr>
          <a:xfrm>
            <a:off x="1830925" y="5615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2" name="Title 1">
            <a:extLst>
              <a:ext uri="{FF2B5EF4-FFF2-40B4-BE49-F238E27FC236}">
                <a16:creationId xmlns:a16="http://schemas.microsoft.com/office/drawing/2014/main" id="{A7BD4240-B7FE-E03A-E28C-D707ED4B4B77}"/>
              </a:ext>
            </a:extLst>
          </p:cNvPr>
          <p:cNvSpPr txBox="1">
            <a:spLocks/>
          </p:cNvSpPr>
          <p:nvPr/>
        </p:nvSpPr>
        <p:spPr>
          <a:xfrm>
            <a:off x="1071063" y="266234"/>
            <a:ext cx="7450181"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Element automated its operations to deliver at scale</a:t>
            </a:r>
          </a:p>
        </p:txBody>
      </p:sp>
      <p:sp>
        <p:nvSpPr>
          <p:cNvPr id="4" name="Footer Placeholder 16">
            <a:extLst>
              <a:ext uri="{FF2B5EF4-FFF2-40B4-BE49-F238E27FC236}">
                <a16:creationId xmlns:a16="http://schemas.microsoft.com/office/drawing/2014/main" id="{3965B34E-F1F5-FFBE-F1F9-E5F5525F4FFC}"/>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1937740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D4AF4-68CF-32EC-F2CE-D936A5B9E6B5}"/>
            </a:ext>
          </a:extLst>
        </p:cNvPr>
        <p:cNvGrpSpPr/>
        <p:nvPr/>
      </p:nvGrpSpPr>
      <p:grpSpPr>
        <a:xfrm>
          <a:off x="0" y="0"/>
          <a:ext cx="0" cy="0"/>
          <a:chOff x="0" y="0"/>
          <a:chExt cx="0" cy="0"/>
        </a:xfrm>
      </p:grpSpPr>
      <p:sp>
        <p:nvSpPr>
          <p:cNvPr id="4" name="Freeform: Shape 3">
            <a:extLst>
              <a:ext uri="{FF2B5EF4-FFF2-40B4-BE49-F238E27FC236}">
                <a16:creationId xmlns:a16="http://schemas.microsoft.com/office/drawing/2014/main" id="{8840313D-C0E6-B069-C5A8-9F4033AED897}"/>
              </a:ext>
            </a:extLst>
          </p:cNvPr>
          <p:cNvSpPr/>
          <p:nvPr/>
        </p:nvSpPr>
        <p:spPr>
          <a:xfrm>
            <a:off x="-5064" y="1520825"/>
            <a:ext cx="5641874" cy="4770001"/>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sp>
        <p:nvSpPr>
          <p:cNvPr id="20" name="Rectangle: Rounded Corners 19">
            <a:extLst>
              <a:ext uri="{FF2B5EF4-FFF2-40B4-BE49-F238E27FC236}">
                <a16:creationId xmlns:a16="http://schemas.microsoft.com/office/drawing/2014/main" id="{3CAF66A7-773A-C00C-114A-03401B64A4D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53" name="Straight Connector 52">
            <a:extLst>
              <a:ext uri="{FF2B5EF4-FFF2-40B4-BE49-F238E27FC236}">
                <a16:creationId xmlns:a16="http://schemas.microsoft.com/office/drawing/2014/main" id="{EFE470EC-13F2-E8AE-2A7F-41E8A2697C90}"/>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55" name="Straight Connector 54">
            <a:extLst>
              <a:ext uri="{FF2B5EF4-FFF2-40B4-BE49-F238E27FC236}">
                <a16:creationId xmlns:a16="http://schemas.microsoft.com/office/drawing/2014/main" id="{D1A0FAB2-4A3F-CF69-2EFC-B6EA32DBB857}"/>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0" name="Slide Number Placeholder 4">
            <a:extLst>
              <a:ext uri="{FF2B5EF4-FFF2-40B4-BE49-F238E27FC236}">
                <a16:creationId xmlns:a16="http://schemas.microsoft.com/office/drawing/2014/main" id="{A1BF3CA1-210E-8EE1-FE99-24F0D10235ED}"/>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4</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4" name="Text Placeholder 62">
            <a:extLst>
              <a:ext uri="{FF2B5EF4-FFF2-40B4-BE49-F238E27FC236}">
                <a16:creationId xmlns:a16="http://schemas.microsoft.com/office/drawing/2014/main" id="{3C26F0C1-4C66-1096-7425-23755AB3827C}"/>
              </a:ext>
            </a:extLst>
          </p:cNvPr>
          <p:cNvSpPr>
            <a:spLocks noGrp="1"/>
          </p:cNvSpPr>
          <p:nvPr>
            <p:ph type="body" idx="2"/>
          </p:nvPr>
        </p:nvSpPr>
        <p:spPr>
          <a:xfrm>
            <a:off x="645931" y="1659570"/>
            <a:ext cx="2853435" cy="1994889"/>
          </a:xfrm>
        </p:spPr>
        <p:txBody>
          <a:bodyPr/>
          <a:lstStyle/>
          <a:p>
            <a:pPr>
              <a:defRPr/>
            </a:pPr>
            <a:r>
              <a:rPr lang="en-US" sz="2000" b="0">
                <a:solidFill>
                  <a:schemeClr val="bg1"/>
                </a:solidFill>
                <a:latin typeface="Funnel Sans"/>
              </a:rPr>
              <a:t>How InterNex Capital used a cloud-based digital solution to deliver $1 billion to businesses in the lower mid-market in its first five years.</a:t>
            </a:r>
            <a:endParaRPr lang="en-US" sz="2000" b="0">
              <a:solidFill>
                <a:schemeClr val="bg1"/>
              </a:solidFill>
            </a:endParaRPr>
          </a:p>
        </p:txBody>
      </p:sp>
      <p:sp>
        <p:nvSpPr>
          <p:cNvPr id="15" name="TextBox 14">
            <a:extLst>
              <a:ext uri="{FF2B5EF4-FFF2-40B4-BE49-F238E27FC236}">
                <a16:creationId xmlns:a16="http://schemas.microsoft.com/office/drawing/2014/main" id="{645F51FA-AA40-50B4-2D4E-22E45E9E01FF}"/>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6" name="TextBox 15">
            <a:extLst>
              <a:ext uri="{FF2B5EF4-FFF2-40B4-BE49-F238E27FC236}">
                <a16:creationId xmlns:a16="http://schemas.microsoft.com/office/drawing/2014/main" id="{42363A74-5776-186C-0EF6-8F5AB81CE994}"/>
              </a:ext>
            </a:extLst>
          </p:cNvPr>
          <p:cNvSpPr txBox="1"/>
          <p:nvPr/>
        </p:nvSpPr>
        <p:spPr>
          <a:xfrm>
            <a:off x="8081566" y="2256333"/>
            <a:ext cx="3362555" cy="66517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Address the short-term, working-capital needs of businesses in the lower mid-market with fast access to cash</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launch an asset-based lending platform at speed while minimizing its initial capital outlay</a:t>
            </a:r>
          </a:p>
        </p:txBody>
      </p:sp>
      <p:sp>
        <p:nvSpPr>
          <p:cNvPr id="17" name="TextBox 16">
            <a:extLst>
              <a:ext uri="{FF2B5EF4-FFF2-40B4-BE49-F238E27FC236}">
                <a16:creationId xmlns:a16="http://schemas.microsoft.com/office/drawing/2014/main" id="{A4F01933-D758-BBD3-86C2-D63A0FFE3D88}"/>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8" name="TextBox 17">
            <a:extLst>
              <a:ext uri="{FF2B5EF4-FFF2-40B4-BE49-F238E27FC236}">
                <a16:creationId xmlns:a16="http://schemas.microsoft.com/office/drawing/2014/main" id="{FFEF0857-9CA0-A539-910B-27E61F8BC7DA}"/>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Cora ARFlow</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4">
                  <a:extLst>
                    <a:ext uri="{96DAC541-7B7A-43D3-8B79-37D633B846F1}">
                      <asvg:svgBlip xmlns:asvg="http://schemas.microsoft.com/office/drawing/2016/SVG/main" r:embed="rId5"/>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AWS</a:t>
            </a:r>
          </a:p>
        </p:txBody>
      </p:sp>
      <p:sp>
        <p:nvSpPr>
          <p:cNvPr id="19" name="TextBox 18">
            <a:extLst>
              <a:ext uri="{FF2B5EF4-FFF2-40B4-BE49-F238E27FC236}">
                <a16:creationId xmlns:a16="http://schemas.microsoft.com/office/drawing/2014/main" id="{CFEB9067-AA2A-B731-0F2B-C34C564CB1EB}"/>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D15D1749-15F3-A9B9-5FCE-AA5894ED3DD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177BB189-9058-12E9-FD63-5142291E76FD}"/>
              </a:ext>
            </a:extLst>
          </p:cNvPr>
          <p:cNvSpPr txBox="1"/>
          <p:nvPr/>
        </p:nvSpPr>
        <p:spPr>
          <a:xfrm>
            <a:off x="4347141" y="4273936"/>
            <a:ext cx="3158201" cy="125764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Co-developed Velocity, a self-service portal to connect customers, partners and capital providers</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Integrated Velocity with Cora ARFlow to manage accounts receivables and cash flow processes and provide real-time data</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Leveraged our partnership with Amazon Web Services for seamless delivery on the cloud and manage and scale InterNex’s portal</a:t>
            </a:r>
          </a:p>
        </p:txBody>
      </p:sp>
      <p:grpSp>
        <p:nvGrpSpPr>
          <p:cNvPr id="23" name="Group 22">
            <a:extLst>
              <a:ext uri="{FF2B5EF4-FFF2-40B4-BE49-F238E27FC236}">
                <a16:creationId xmlns:a16="http://schemas.microsoft.com/office/drawing/2014/main" id="{501F4590-5233-8117-D9F3-5D4C9B6556CC}"/>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58605A0A-603E-2415-7129-BFB79BA4612A}"/>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F1E43E12-9DA3-68E5-505B-6E62624D5407}"/>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4917513F-32C7-594E-219A-834CC8DD0991}"/>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9B29B9B0-5075-B3BA-6D0B-E5540592CF3B}"/>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AC8D5EA1-DD64-3D05-E86F-1754B97246C6}"/>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10E4DDAB-7872-2A89-035C-936C83C8F5DF}"/>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32D4C1F2-9B41-83ED-7A61-9323E4C0DF66}"/>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C419A51C-3A08-BAC2-494C-B75564A1B529}"/>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84F18992-43B5-07BC-7454-C8F065B31600}"/>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F61E8B15-D7C9-5683-64B8-FCAF9E65D471}"/>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157E3FB-D2A7-BD88-0EEF-BB6F1BBC6109}"/>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43C3EA16-44C7-AC4D-244C-17626DADEE7E}"/>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BA4A4E12-B8DF-F039-1CD3-E01B5A253988}"/>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C566A758-CC52-A6DD-96AC-BD7FCAB06FAE}"/>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D4AFF09F-89C1-3577-64F6-AD1925642268}"/>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2CD9D6FA-0D22-9666-A6AC-C89614D615C1}"/>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CD223BD7-51B4-B34C-1D7F-47782F31664A}"/>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27A774F3-4FE8-62A6-4F6C-5E9405F856B2}"/>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08F96DEA-2E46-3DB5-9F05-103F98B08175}"/>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FFB8A39D-4556-1E25-0492-C6DC6BEDEFD0}"/>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9AD4A96E-97A1-4D9D-440C-2B7AE57C95F7}"/>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757C8CA2-F82A-4C61-CC6B-B7941B1A1CE9}"/>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5779EBF3-6131-EAF3-6307-70806BA2A1BE}"/>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5D4D286B-ECDC-CF29-B3F5-1598D0D70051}"/>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0855CFB2-4D28-C7AA-5D94-16D35B468984}"/>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E7EFED83-C496-A31F-0893-6B5CF7E0DB5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CD341BF6-75A0-9C33-1511-BEACA4F0E26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3768" y="3773623"/>
            <a:ext cx="352810" cy="445798"/>
          </a:xfrm>
          <a:prstGeom prst="rect">
            <a:avLst/>
          </a:prstGeom>
        </p:spPr>
      </p:pic>
      <p:sp>
        <p:nvSpPr>
          <p:cNvPr id="3" name="TextBox 2">
            <a:extLst>
              <a:ext uri="{FF2B5EF4-FFF2-40B4-BE49-F238E27FC236}">
                <a16:creationId xmlns:a16="http://schemas.microsoft.com/office/drawing/2014/main" id="{B7E66256-2491-E1A7-6D0F-2CDED6D1F011}"/>
              </a:ext>
            </a:extLst>
          </p:cNvPr>
          <p:cNvSpPr txBox="1"/>
          <p:nvPr/>
        </p:nvSpPr>
        <p:spPr>
          <a:xfrm>
            <a:off x="8081566" y="4270171"/>
            <a:ext cx="3430413" cy="70364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Reduced cycle time, from application to funding, by 40%</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 the first three years, the company grew by 150% annually</a:t>
            </a:r>
          </a:p>
          <a:p>
            <a:pPr marL="216000" marR="0" lvl="3" indent="-216000" algn="l" defTabSz="914400" rtl="0" eaLnBrk="1" fontAlgn="base" latinLnBrk="0" hangingPunct="1">
              <a:lnSpc>
                <a:spcPct val="100000"/>
              </a:lnSpc>
              <a:spcBef>
                <a:spcPts val="0"/>
              </a:spcBef>
              <a:spcAft>
                <a:spcPts val="300"/>
              </a:spcAft>
              <a:buClr>
                <a:srgbClr val="000000"/>
              </a:buClr>
              <a:buSzPct val="100000"/>
              <a:buFont typeface="Arial"/>
              <a:buBlip>
                <a:blip r:embed="rId4">
                  <a:extLst>
                    <a:ext uri="{96DAC541-7B7A-43D3-8B79-37D633B846F1}">
                      <asvg:svgBlip xmlns:asvg="http://schemas.microsoft.com/office/drawing/2016/SVG/main" r:embed="rId5"/>
                    </a:ext>
                  </a:extLst>
                </a:blip>
              </a:buBlip>
              <a:tabLst>
                <a:tab pos="358775" algn="l"/>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Delivered $</a:t>
            </a:r>
            <a:r>
              <a:rPr lang="en-US" sz="900">
                <a:solidFill>
                  <a:srgbClr val="3F3F3F"/>
                </a:solidFill>
                <a:latin typeface="Funnel Sans" pitchFamily="2" charset="0"/>
              </a:rPr>
              <a:t>1</a:t>
            </a: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 billion in client funding through the platform in </a:t>
            </a:r>
            <a:r>
              <a:rPr lang="en-US" sz="900">
                <a:solidFill>
                  <a:srgbClr val="3F3F3F"/>
                </a:solidFill>
                <a:latin typeface="Funnel Sans" pitchFamily="2" charset="0"/>
              </a:rPr>
              <a:t>five</a:t>
            </a: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 years</a:t>
            </a:r>
          </a:p>
        </p:txBody>
      </p:sp>
      <p:sp>
        <p:nvSpPr>
          <p:cNvPr id="5" name="Rounded Rectangle 26">
            <a:extLst>
              <a:ext uri="{FF2B5EF4-FFF2-40B4-BE49-F238E27FC236}">
                <a16:creationId xmlns:a16="http://schemas.microsoft.com/office/drawing/2014/main" id="{59FE7988-09D1-D9D5-ED2B-BE38A58B931F}"/>
              </a:ext>
            </a:extLst>
          </p:cNvPr>
          <p:cNvSpPr/>
          <p:nvPr/>
        </p:nvSpPr>
        <p:spPr>
          <a:xfrm>
            <a:off x="8521244" y="283140"/>
            <a:ext cx="2990735"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Digital services | Banking and capital markets</a:t>
            </a:r>
          </a:p>
        </p:txBody>
      </p:sp>
      <p:sp>
        <p:nvSpPr>
          <p:cNvPr id="6" name="TextBox 5">
            <a:hlinkClick r:id="rId10"/>
            <a:extLst>
              <a:ext uri="{FF2B5EF4-FFF2-40B4-BE49-F238E27FC236}">
                <a16:creationId xmlns:a16="http://schemas.microsoft.com/office/drawing/2014/main" id="{DA8AE561-496D-5B34-58A6-2498D2FE16A5}"/>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7" name="TextBox 6">
            <a:hlinkClick r:id="rId11"/>
            <a:extLst>
              <a:ext uri="{FF2B5EF4-FFF2-40B4-BE49-F238E27FC236}">
                <a16:creationId xmlns:a16="http://schemas.microsoft.com/office/drawing/2014/main" id="{CF733F1B-E6B8-2092-DD42-C1C9AC70CB9C}"/>
              </a:ext>
            </a:extLst>
          </p:cNvPr>
          <p:cNvSpPr txBox="1"/>
          <p:nvPr/>
        </p:nvSpPr>
        <p:spPr>
          <a:xfrm>
            <a:off x="1830925" y="5615073"/>
            <a:ext cx="1260000"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Storefront</a:t>
            </a:r>
          </a:p>
        </p:txBody>
      </p:sp>
      <p:sp>
        <p:nvSpPr>
          <p:cNvPr id="8" name="Title 1">
            <a:extLst>
              <a:ext uri="{FF2B5EF4-FFF2-40B4-BE49-F238E27FC236}">
                <a16:creationId xmlns:a16="http://schemas.microsoft.com/office/drawing/2014/main" id="{AE9B8DE9-6453-B296-5D55-C531204B1BDF}"/>
              </a:ext>
            </a:extLst>
          </p:cNvPr>
          <p:cNvSpPr txBox="1">
            <a:spLocks/>
          </p:cNvSpPr>
          <p:nvPr/>
        </p:nvSpPr>
        <p:spPr>
          <a:xfrm>
            <a:off x="1193892" y="308939"/>
            <a:ext cx="7450181"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InterNex Capital delivers $1 Bn with cloud-based solution </a:t>
            </a:r>
          </a:p>
        </p:txBody>
      </p:sp>
      <p:sp>
        <p:nvSpPr>
          <p:cNvPr id="2" name="Footer Placeholder 16">
            <a:extLst>
              <a:ext uri="{FF2B5EF4-FFF2-40B4-BE49-F238E27FC236}">
                <a16:creationId xmlns:a16="http://schemas.microsoft.com/office/drawing/2014/main" id="{B634ED7F-7D75-9302-BDC1-FE3A8D07A9D1}"/>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7290452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Freeform: Shape 56">
            <a:extLst>
              <a:ext uri="{FF2B5EF4-FFF2-40B4-BE49-F238E27FC236}">
                <a16:creationId xmlns:a16="http://schemas.microsoft.com/office/drawing/2014/main" id="{2BA8249A-6059-FE73-FBAA-1820A9092031}"/>
              </a:ext>
            </a:extLst>
          </p:cNvPr>
          <p:cNvSpPr/>
          <p:nvPr/>
        </p:nvSpPr>
        <p:spPr>
          <a:xfrm>
            <a:off x="0"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9" name="Rectangle 8">
            <a:extLst>
              <a:ext uri="{FF2B5EF4-FFF2-40B4-BE49-F238E27FC236}">
                <a16:creationId xmlns:a16="http://schemas.microsoft.com/office/drawing/2014/main" id="{C468372F-1722-5E71-0938-9AFF8F68C77F}"/>
              </a:ext>
            </a:extLst>
          </p:cNvPr>
          <p:cNvSpPr/>
          <p:nvPr/>
        </p:nvSpPr>
        <p:spPr>
          <a:xfrm>
            <a:off x="-5064" y="1520849"/>
            <a:ext cx="4011022" cy="4770000"/>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Rectangle: Rounded Corners 9">
            <a:extLst>
              <a:ext uri="{FF2B5EF4-FFF2-40B4-BE49-F238E27FC236}">
                <a16:creationId xmlns:a16="http://schemas.microsoft.com/office/drawing/2014/main" id="{9B401B1B-E478-9DF1-C1F6-7486E936316B}"/>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68899378-537D-A94A-6320-ABE2DA1BC1FB}"/>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752B6CA3-0CB5-ED8D-C84C-B4022A9212E1}"/>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5AA46AC8-38FF-D87E-8281-7822AF5BA09A}"/>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5</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A6DC599B-BA8E-3739-A43E-80BF16F34F16}"/>
              </a:ext>
            </a:extLst>
          </p:cNvPr>
          <p:cNvSpPr>
            <a:spLocks noGrp="1"/>
          </p:cNvSpPr>
          <p:nvPr>
            <p:ph type="body" idx="2"/>
          </p:nvPr>
        </p:nvSpPr>
        <p:spPr>
          <a:xfrm>
            <a:off x="645931" y="1659570"/>
            <a:ext cx="3100247" cy="1994889"/>
          </a:xfrm>
        </p:spPr>
        <p:txBody>
          <a:bodyPr/>
          <a:lstStyle/>
          <a:p>
            <a:pPr>
              <a:defRPr/>
            </a:pPr>
            <a:r>
              <a:rPr lang="en-US" sz="2000" b="0">
                <a:solidFill>
                  <a:schemeClr val="bg1"/>
                </a:solidFill>
                <a:latin typeface="Funnel Sans"/>
              </a:rPr>
              <a:t>Volkswagen Financial Services' customer service team is using Genpact's gen-AI-powered enterprise knowledge management solution, Cora Knowledge Assist, to get employees up to speed more quickly.</a:t>
            </a:r>
          </a:p>
        </p:txBody>
      </p:sp>
      <p:sp>
        <p:nvSpPr>
          <p:cNvPr id="16" name="TextBox 15">
            <a:extLst>
              <a:ext uri="{FF2B5EF4-FFF2-40B4-BE49-F238E27FC236}">
                <a16:creationId xmlns:a16="http://schemas.microsoft.com/office/drawing/2014/main" id="{A1FCA1F3-164F-D310-E0CD-FC1E56D713CE}"/>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A2699C3E-AD73-1077-AF3A-2458BB11A9E2}"/>
              </a:ext>
            </a:extLst>
          </p:cNvPr>
          <p:cNvSpPr txBox="1"/>
          <p:nvPr/>
        </p:nvSpPr>
        <p:spPr>
          <a:xfrm>
            <a:off x="8081567" y="2256333"/>
            <a:ext cx="315745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With 70% of its business involving voice/nonvoice critical processes and more than 600 standard operating procedures (SOPs), the client's customer service team was facing long training times </a:t>
            </a:r>
            <a:r>
              <a:rPr lang="en-US" sz="900" kern="0">
                <a:solidFill>
                  <a:srgbClr val="3F3F3F"/>
                </a:solidFill>
                <a:latin typeface="Funnel Sans" pitchFamily="2" charset="0"/>
                <a:cs typeface="Arial"/>
                <a:sym typeface="Arial"/>
              </a:rPr>
              <a:t>to</a:t>
            </a: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 get new joiners up to speed, as well as dependency on subject matter experts to resolve queries.</a:t>
            </a:r>
          </a:p>
        </p:txBody>
      </p:sp>
      <p:sp>
        <p:nvSpPr>
          <p:cNvPr id="18" name="TextBox 17">
            <a:extLst>
              <a:ext uri="{FF2B5EF4-FFF2-40B4-BE49-F238E27FC236}">
                <a16:creationId xmlns:a16="http://schemas.microsoft.com/office/drawing/2014/main" id="{EC9E736D-6E85-2233-5E6A-9D2EE08DE23B}"/>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57B63568-CDE8-883C-75A1-E3D79F0BA4F8}"/>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914400" rtl="0" eaLnBrk="1" fontAlgn="auto" latinLnBrk="0" hangingPunct="1">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Cora Knowledge Assist</a:t>
            </a:r>
          </a:p>
        </p:txBody>
      </p:sp>
      <p:sp>
        <p:nvSpPr>
          <p:cNvPr id="20" name="TextBox 19">
            <a:extLst>
              <a:ext uri="{FF2B5EF4-FFF2-40B4-BE49-F238E27FC236}">
                <a16:creationId xmlns:a16="http://schemas.microsoft.com/office/drawing/2014/main" id="{90ADBEF4-8440-7301-3D8B-351E9D4541AB}"/>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C1F2C2D4-BC01-C1B9-13F7-F8DF629510D3}"/>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A53FF400-0B1A-A068-3EF7-F5ACAB661448}"/>
              </a:ext>
            </a:extLst>
          </p:cNvPr>
          <p:cNvSpPr txBox="1"/>
          <p:nvPr/>
        </p:nvSpPr>
        <p:spPr>
          <a:xfrm>
            <a:off x="4347141" y="4273936"/>
            <a:ext cx="335361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Cora Knowledge Assist ingests a vast repository of enterprise knowledge and constantly learns to deliver human-like contextual conversations. Built in the client environment and integrated with Microsoft Teams, this scalable model is based on responsible AI principles.</a:t>
            </a:r>
          </a:p>
        </p:txBody>
      </p:sp>
      <p:grpSp>
        <p:nvGrpSpPr>
          <p:cNvPr id="23" name="Group 22">
            <a:extLst>
              <a:ext uri="{FF2B5EF4-FFF2-40B4-BE49-F238E27FC236}">
                <a16:creationId xmlns:a16="http://schemas.microsoft.com/office/drawing/2014/main" id="{C7BB2D79-93A9-02C8-4AA2-9841BBFC4821}"/>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1AF8314F-01FF-0924-E98A-777767C931E7}"/>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D01384B7-E3E1-E05E-0B35-B49222388B73}"/>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5E287B7E-E808-4F6D-AD52-B653502EAD3B}"/>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13C11A29-50DB-1DA9-CA77-9B327A34791E}"/>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47BE44F1-19D5-AC8C-D856-9EAFE5FE41E0}"/>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8E74A7A4-972F-A3F8-A63F-42F2CA28144D}"/>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4751AB31-8940-4591-E2CC-19E3351E41D6}"/>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475E9830-D0F3-D81D-79D4-6747B2164CAC}"/>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72ED255-625C-5088-6EE1-703D213B748E}"/>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0EC5D000-F141-0635-7C66-FC9142AD41DE}"/>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CC95AFAD-A01C-09AC-AFAD-12B8F227DAF1}"/>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40F5D27D-EFAD-357A-2B18-9FDC11F1E8F1}"/>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BDC13E97-F4A1-81D2-B13B-38D57D4D8CAD}"/>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74B594A2-0EDE-73AA-ED33-2A0CBEE6BCF1}"/>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FE1E01CE-A336-E4F4-DA38-CDC1C905592D}"/>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3739F4F8-66CD-B633-B32D-D8CB156A5AAB}"/>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1D5991DB-158C-B718-9F2F-AC0D84925762}"/>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88D2C20B-4B8F-A414-33B7-51BA6FFC711C}"/>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196B1BB3-0DB2-66D1-BD23-6F8B7DA76702}"/>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8B85071C-F945-407E-C914-EBE1D0A39716}"/>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71794F6B-392D-3600-8B7D-AF961AEE898A}"/>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7338E1CF-6644-8BFF-87B7-A9100F1B9FBB}"/>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1013EA71-D274-C081-3B8D-A35042CAD390}"/>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2BC40679-5EEA-7AFE-D481-28FBDE6160DE}"/>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5A3E5D3A-1F76-F541-C5B0-4F72EEA05107}"/>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92418209-3480-DB9C-485D-F7C29872A7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8F7654B3-82C8-5DC7-9210-80F42002342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9FA303A7-9E36-D50F-8154-3E2D9C6E42C7}"/>
              </a:ext>
            </a:extLst>
          </p:cNvPr>
          <p:cNvSpPr txBox="1"/>
          <p:nvPr/>
        </p:nvSpPr>
        <p:spPr>
          <a:xfrm>
            <a:off x="8081566" y="4270171"/>
            <a:ext cx="3547215" cy="123456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Quicker </a:t>
            </a:r>
            <a:r>
              <a:rPr lang="en-US" sz="900" kern="0">
                <a:solidFill>
                  <a:srgbClr val="3F3F3F"/>
                </a:solidFill>
                <a:latin typeface="Funnel Sans" pitchFamily="2" charset="0"/>
                <a:cs typeface="Arial"/>
                <a:sym typeface="Arial"/>
              </a:rPr>
              <a:t>agent</a:t>
            </a: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 query resolution </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Faster employee learning curve</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Increased productivity</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Reduced </a:t>
            </a:r>
            <a:r>
              <a:rPr lang="en-US" sz="900" kern="0">
                <a:solidFill>
                  <a:srgbClr val="3F3F3F"/>
                </a:solidFill>
                <a:latin typeface="Funnel Sans" pitchFamily="2" charset="0"/>
                <a:cs typeface="Arial"/>
                <a:sym typeface="Arial"/>
              </a:rPr>
              <a:t>reliance on trainers</a:t>
            </a:r>
            <a:endParaRPr kumimoji="0" lang="en-US" sz="900" b="0" i="0" u="none" strike="noStrike" kern="0" cap="none" spc="0" normalizeH="0" baseline="0" noProof="0">
              <a:ln>
                <a:noFill/>
              </a:ln>
              <a:solidFill>
                <a:srgbClr val="3F3F3F"/>
              </a:solidFill>
              <a:effectLst/>
              <a:uLnTx/>
              <a:uFillTx/>
              <a:latin typeface="Funnel Sans" pitchFamily="2" charset="0"/>
              <a:cs typeface="Arial"/>
              <a:sym typeface="Arial"/>
            </a:endParaRP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Instant conversion of SOPs to local languages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Easy identification of training needs from analytics and reporting</a:t>
            </a:r>
          </a:p>
        </p:txBody>
      </p:sp>
      <p:sp>
        <p:nvSpPr>
          <p:cNvPr id="53" name="Rounded Rectangle 26">
            <a:extLst>
              <a:ext uri="{FF2B5EF4-FFF2-40B4-BE49-F238E27FC236}">
                <a16:creationId xmlns:a16="http://schemas.microsoft.com/office/drawing/2014/main" id="{66EBF7BC-DC9E-51B9-6B79-5F701E1EA1A2}"/>
              </a:ext>
            </a:extLst>
          </p:cNvPr>
          <p:cNvSpPr/>
          <p:nvPr/>
        </p:nvSpPr>
        <p:spPr>
          <a:xfrm>
            <a:off x="9895146" y="283140"/>
            <a:ext cx="1616834"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CX | Financial Services</a:t>
            </a:r>
          </a:p>
        </p:txBody>
      </p:sp>
      <p:sp>
        <p:nvSpPr>
          <p:cNvPr id="54" name="Title 1">
            <a:extLst>
              <a:ext uri="{FF2B5EF4-FFF2-40B4-BE49-F238E27FC236}">
                <a16:creationId xmlns:a16="http://schemas.microsoft.com/office/drawing/2014/main" id="{26970B9F-06DF-74DB-14B9-07367283B32D}"/>
              </a:ext>
            </a:extLst>
          </p:cNvPr>
          <p:cNvSpPr txBox="1">
            <a:spLocks/>
          </p:cNvSpPr>
          <p:nvPr/>
        </p:nvSpPr>
        <p:spPr>
          <a:xfrm>
            <a:off x="1218327" y="250135"/>
            <a:ext cx="8919752"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Volkswagen financial services enhances onboarding and efficiency</a:t>
            </a:r>
          </a:p>
        </p:txBody>
      </p:sp>
      <p:sp>
        <p:nvSpPr>
          <p:cNvPr id="58" name="TextBox 57">
            <a:hlinkClick r:id="rId10"/>
            <a:extLst>
              <a:ext uri="{FF2B5EF4-FFF2-40B4-BE49-F238E27FC236}">
                <a16:creationId xmlns:a16="http://schemas.microsoft.com/office/drawing/2014/main" id="{AA332AAA-F8A3-8DFD-564B-6CDAEE02C452}"/>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2" name="Footer Placeholder 16">
            <a:extLst>
              <a:ext uri="{FF2B5EF4-FFF2-40B4-BE49-F238E27FC236}">
                <a16:creationId xmlns:a16="http://schemas.microsoft.com/office/drawing/2014/main" id="{656F4717-DBFF-0CF7-3923-044D09A317CE}"/>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1913736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735217-D419-AE63-028F-EF35693F06D7}"/>
            </a:ext>
          </a:extLst>
        </p:cNvPr>
        <p:cNvGrpSpPr/>
        <p:nvPr/>
      </p:nvGrpSpPr>
      <p:grpSpPr>
        <a:xfrm>
          <a:off x="0" y="0"/>
          <a:ext cx="0" cy="0"/>
          <a:chOff x="0" y="0"/>
          <a:chExt cx="0" cy="0"/>
        </a:xfrm>
      </p:grpSpPr>
      <p:sp>
        <p:nvSpPr>
          <p:cNvPr id="96" name="Freeform: Shape 95">
            <a:extLst>
              <a:ext uri="{FF2B5EF4-FFF2-40B4-BE49-F238E27FC236}">
                <a16:creationId xmlns:a16="http://schemas.microsoft.com/office/drawing/2014/main" id="{2F4E4CDE-B1DC-0E5D-9A8C-748280A3E9DF}"/>
              </a:ext>
            </a:extLst>
          </p:cNvPr>
          <p:cNvSpPr/>
          <p:nvPr/>
        </p:nvSpPr>
        <p:spPr>
          <a:xfrm>
            <a:off x="-5064" y="1520825"/>
            <a:ext cx="5604586"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5" name="Rectangle 4">
            <a:extLst>
              <a:ext uri="{FF2B5EF4-FFF2-40B4-BE49-F238E27FC236}">
                <a16:creationId xmlns:a16="http://schemas.microsoft.com/office/drawing/2014/main" id="{AFD7D1CA-8871-6130-9F16-FC571FA0959A}"/>
              </a:ext>
            </a:extLst>
          </p:cNvPr>
          <p:cNvSpPr/>
          <p:nvPr/>
        </p:nvSpPr>
        <p:spPr>
          <a:xfrm>
            <a:off x="-5064" y="1520849"/>
            <a:ext cx="4011022" cy="4770000"/>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6" name="Rectangle: Rounded Corners 5">
            <a:extLst>
              <a:ext uri="{FF2B5EF4-FFF2-40B4-BE49-F238E27FC236}">
                <a16:creationId xmlns:a16="http://schemas.microsoft.com/office/drawing/2014/main" id="{30E29DA9-5E83-ADB4-0CAE-0FC2187D0BA5}"/>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7" name="Straight Connector 6">
            <a:extLst>
              <a:ext uri="{FF2B5EF4-FFF2-40B4-BE49-F238E27FC236}">
                <a16:creationId xmlns:a16="http://schemas.microsoft.com/office/drawing/2014/main" id="{A1E1A512-4287-173D-754F-47254973C039}"/>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8" name="Straight Connector 7">
            <a:extLst>
              <a:ext uri="{FF2B5EF4-FFF2-40B4-BE49-F238E27FC236}">
                <a16:creationId xmlns:a16="http://schemas.microsoft.com/office/drawing/2014/main" id="{7768CDF1-6AD4-E5B9-874A-41F688235573}"/>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9" name="Slide Number Placeholder 4">
            <a:extLst>
              <a:ext uri="{FF2B5EF4-FFF2-40B4-BE49-F238E27FC236}">
                <a16:creationId xmlns:a16="http://schemas.microsoft.com/office/drawing/2014/main" id="{22AE494B-7BE2-3855-D97B-5B9F4AEF8465}"/>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6</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56" name="Text Placeholder 62">
            <a:extLst>
              <a:ext uri="{FF2B5EF4-FFF2-40B4-BE49-F238E27FC236}">
                <a16:creationId xmlns:a16="http://schemas.microsoft.com/office/drawing/2014/main" id="{9E40487D-8A5D-C53E-D2C4-251A03EF7A92}"/>
              </a:ext>
            </a:extLst>
          </p:cNvPr>
          <p:cNvSpPr>
            <a:spLocks noGrp="1"/>
          </p:cNvSpPr>
          <p:nvPr>
            <p:ph type="body" idx="2"/>
          </p:nvPr>
        </p:nvSpPr>
        <p:spPr>
          <a:xfrm>
            <a:off x="645932" y="1659570"/>
            <a:ext cx="3064462" cy="1994889"/>
          </a:xfrm>
        </p:spPr>
        <p:txBody>
          <a:bodyPr/>
          <a:lstStyle/>
          <a:p>
            <a:r>
              <a:rPr lang="en-US" sz="2000" b="0">
                <a:solidFill>
                  <a:schemeClr val="bg1"/>
                </a:solidFill>
                <a:latin typeface="Funnel Sans"/>
              </a:rPr>
              <a:t>Genpact is helping Apex Fintech Solutions detect, investigate, and prevent financial crime more effectively with riskCanvas™, its cloud-based financial crime software suite, powered by gen AI.</a:t>
            </a:r>
          </a:p>
        </p:txBody>
      </p:sp>
      <p:sp>
        <p:nvSpPr>
          <p:cNvPr id="57" name="TextBox 56">
            <a:extLst>
              <a:ext uri="{FF2B5EF4-FFF2-40B4-BE49-F238E27FC236}">
                <a16:creationId xmlns:a16="http://schemas.microsoft.com/office/drawing/2014/main" id="{0288B156-EE30-79D5-BC22-696AD0F9C0C4}"/>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58" name="TextBox 57">
            <a:extLst>
              <a:ext uri="{FF2B5EF4-FFF2-40B4-BE49-F238E27FC236}">
                <a16:creationId xmlns:a16="http://schemas.microsoft.com/office/drawing/2014/main" id="{F417E252-A4C1-8393-049A-E4546682CE64}"/>
              </a:ext>
            </a:extLst>
          </p:cNvPr>
          <p:cNvSpPr txBox="1"/>
          <p:nvPr/>
        </p:nvSpPr>
        <p:spPr>
          <a:xfrm>
            <a:off x="8081567" y="2256333"/>
            <a:ext cx="3157450"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Managing large amounts of data across 200-plus clients and 24 million brokerage accounts while relying on off-the-shelf systems that required significant manual effort and triggered false positives to the tune of 80% of all alerts.</a:t>
            </a:r>
          </a:p>
        </p:txBody>
      </p:sp>
      <p:sp>
        <p:nvSpPr>
          <p:cNvPr id="59" name="TextBox 58">
            <a:extLst>
              <a:ext uri="{FF2B5EF4-FFF2-40B4-BE49-F238E27FC236}">
                <a16:creationId xmlns:a16="http://schemas.microsoft.com/office/drawing/2014/main" id="{52B8DB97-8134-371F-7D46-041E0BCB08C8}"/>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60" name="TextBox 59">
            <a:extLst>
              <a:ext uri="{FF2B5EF4-FFF2-40B4-BE49-F238E27FC236}">
                <a16:creationId xmlns:a16="http://schemas.microsoft.com/office/drawing/2014/main" id="{B8DBAB9B-62A1-2D90-69CA-FD55BE2B4914}"/>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indent="-216000" defTabSz="1219168" hangingPunct="0">
              <a:spcAft>
                <a:spcPts val="300"/>
              </a:spcAft>
              <a:buBlip>
                <a:blip r:embed="rId3">
                  <a:extLst>
                    <a:ext uri="{96DAC541-7B7A-43D3-8B79-37D633B846F1}">
                      <asvg:svgBlip xmlns:asvg="http://schemas.microsoft.com/office/drawing/2016/SVG/main" r:embed="rId4"/>
                    </a:ext>
                  </a:extLst>
                </a:blip>
              </a:buBlip>
              <a:defRPr/>
            </a:pPr>
            <a:r>
              <a:rPr lang="en-US" sz="900">
                <a:solidFill>
                  <a:srgbClr val="3F3F3F"/>
                </a:solidFill>
                <a:latin typeface="Funnel Sans" pitchFamily="2" charset="0"/>
              </a:rPr>
              <a:t>riskCanvas™</a:t>
            </a:r>
          </a:p>
          <a:p>
            <a:pPr marL="216000" indent="-216000" defTabSz="1219168" hangingPunct="0">
              <a:spcAft>
                <a:spcPts val="300"/>
              </a:spcAft>
              <a:buBlip>
                <a:blip r:embed="rId3">
                  <a:extLst>
                    <a:ext uri="{96DAC541-7B7A-43D3-8B79-37D633B846F1}">
                      <asvg:svgBlip xmlns:asvg="http://schemas.microsoft.com/office/drawing/2016/SVG/main" r:embed="rId4"/>
                    </a:ext>
                  </a:extLst>
                </a:blip>
              </a:buBlip>
              <a:defRPr/>
            </a:pPr>
            <a:r>
              <a:rPr lang="en-US" sz="900">
                <a:solidFill>
                  <a:srgbClr val="3F3F3F"/>
                </a:solidFill>
                <a:latin typeface="Funnel Sans" pitchFamily="2" charset="0"/>
              </a:rPr>
              <a:t>AWS Bedrock</a:t>
            </a:r>
          </a:p>
        </p:txBody>
      </p:sp>
      <p:sp>
        <p:nvSpPr>
          <p:cNvPr id="61" name="TextBox 60">
            <a:extLst>
              <a:ext uri="{FF2B5EF4-FFF2-40B4-BE49-F238E27FC236}">
                <a16:creationId xmlns:a16="http://schemas.microsoft.com/office/drawing/2014/main" id="{7E9D1DA2-06F4-72AA-A744-72E7DCEDEADA}"/>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62" name="TextBox 61">
            <a:extLst>
              <a:ext uri="{FF2B5EF4-FFF2-40B4-BE49-F238E27FC236}">
                <a16:creationId xmlns:a16="http://schemas.microsoft.com/office/drawing/2014/main" id="{2E547577-8C54-403C-F0BE-98446E5FFCE1}"/>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63" name="TextBox 62">
            <a:extLst>
              <a:ext uri="{FF2B5EF4-FFF2-40B4-BE49-F238E27FC236}">
                <a16:creationId xmlns:a16="http://schemas.microsoft.com/office/drawing/2014/main" id="{94D59A2B-4660-2F51-5E38-4DA961C6BAAC}"/>
              </a:ext>
            </a:extLst>
          </p:cNvPr>
          <p:cNvSpPr txBox="1"/>
          <p:nvPr/>
        </p:nvSpPr>
        <p:spPr>
          <a:xfrm>
            <a:off x="4347141" y="4273936"/>
            <a:ext cx="3353610" cy="9037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We combined riskCanvas™, Genpact's proprietary cloud-based financial crime software suite, with Amazon Bedrock's secure data handling to meet Apex's unique transaction monitoring, case management, and entity risk scoring needs. This enables analysts to produce suspicious activity reports at the click of a button.</a:t>
            </a:r>
          </a:p>
        </p:txBody>
      </p:sp>
      <p:grpSp>
        <p:nvGrpSpPr>
          <p:cNvPr id="64" name="Group 63">
            <a:extLst>
              <a:ext uri="{FF2B5EF4-FFF2-40B4-BE49-F238E27FC236}">
                <a16:creationId xmlns:a16="http://schemas.microsoft.com/office/drawing/2014/main" id="{1F253B82-50F0-405F-3470-3A0FD150DD02}"/>
              </a:ext>
            </a:extLst>
          </p:cNvPr>
          <p:cNvGrpSpPr/>
          <p:nvPr/>
        </p:nvGrpSpPr>
        <p:grpSpPr>
          <a:xfrm>
            <a:off x="8081567" y="1804516"/>
            <a:ext cx="396000" cy="269984"/>
            <a:chOff x="4199035" y="2892835"/>
            <a:chExt cx="1224341" cy="988696"/>
          </a:xfrm>
        </p:grpSpPr>
        <p:grpSp>
          <p:nvGrpSpPr>
            <p:cNvPr id="65" name="Graphic 21">
              <a:extLst>
                <a:ext uri="{FF2B5EF4-FFF2-40B4-BE49-F238E27FC236}">
                  <a16:creationId xmlns:a16="http://schemas.microsoft.com/office/drawing/2014/main" id="{2AC7A7B0-0C20-E69C-CD22-B64DF038B7B3}"/>
                </a:ext>
              </a:extLst>
            </p:cNvPr>
            <p:cNvGrpSpPr/>
            <p:nvPr/>
          </p:nvGrpSpPr>
          <p:grpSpPr>
            <a:xfrm>
              <a:off x="4379821" y="3213637"/>
              <a:ext cx="830865" cy="650271"/>
              <a:chOff x="4379821" y="3213637"/>
              <a:chExt cx="830865" cy="650271"/>
            </a:xfrm>
          </p:grpSpPr>
          <p:sp>
            <p:nvSpPr>
              <p:cNvPr id="69" name="Freeform: Shape 68">
                <a:extLst>
                  <a:ext uri="{FF2B5EF4-FFF2-40B4-BE49-F238E27FC236}">
                    <a16:creationId xmlns:a16="http://schemas.microsoft.com/office/drawing/2014/main" id="{EB9F115E-B474-5776-CB33-8ABBCDA23CCB}"/>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70" name="Freeform: Shape 69">
                <a:extLst>
                  <a:ext uri="{FF2B5EF4-FFF2-40B4-BE49-F238E27FC236}">
                    <a16:creationId xmlns:a16="http://schemas.microsoft.com/office/drawing/2014/main" id="{4FD5E334-1E44-7E66-FD97-E07C5A1A689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71" name="Freeform: Shape 70">
                <a:extLst>
                  <a:ext uri="{FF2B5EF4-FFF2-40B4-BE49-F238E27FC236}">
                    <a16:creationId xmlns:a16="http://schemas.microsoft.com/office/drawing/2014/main" id="{8940212B-925F-3042-0F62-F60475F6AF57}"/>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72" name="Freeform: Shape 71">
                <a:extLst>
                  <a:ext uri="{FF2B5EF4-FFF2-40B4-BE49-F238E27FC236}">
                    <a16:creationId xmlns:a16="http://schemas.microsoft.com/office/drawing/2014/main" id="{D67A3B5C-EF24-EF76-0D5B-38667FFAAE62}"/>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66" name="Freeform: Shape 65">
              <a:extLst>
                <a:ext uri="{FF2B5EF4-FFF2-40B4-BE49-F238E27FC236}">
                  <a16:creationId xmlns:a16="http://schemas.microsoft.com/office/drawing/2014/main" id="{43D10CFA-C990-D088-67A8-111AC010EEAE}"/>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67" name="Freeform: Shape 66">
              <a:extLst>
                <a:ext uri="{FF2B5EF4-FFF2-40B4-BE49-F238E27FC236}">
                  <a16:creationId xmlns:a16="http://schemas.microsoft.com/office/drawing/2014/main" id="{593B4CC4-9824-52DB-A46E-358F95BB3019}"/>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68" name="Freeform: Shape 67">
              <a:extLst>
                <a:ext uri="{FF2B5EF4-FFF2-40B4-BE49-F238E27FC236}">
                  <a16:creationId xmlns:a16="http://schemas.microsoft.com/office/drawing/2014/main" id="{EE25749A-9AB5-5FDB-B095-718708A8BC90}"/>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73" name="Group 72">
            <a:extLst>
              <a:ext uri="{FF2B5EF4-FFF2-40B4-BE49-F238E27FC236}">
                <a16:creationId xmlns:a16="http://schemas.microsoft.com/office/drawing/2014/main" id="{5DFEC87B-8239-5EF3-450E-927C260E2846}"/>
              </a:ext>
            </a:extLst>
          </p:cNvPr>
          <p:cNvGrpSpPr/>
          <p:nvPr/>
        </p:nvGrpSpPr>
        <p:grpSpPr>
          <a:xfrm>
            <a:off x="4385110" y="1804516"/>
            <a:ext cx="344230" cy="390093"/>
            <a:chOff x="5624512" y="2895600"/>
            <a:chExt cx="938688" cy="1063752"/>
          </a:xfrm>
        </p:grpSpPr>
        <p:grpSp>
          <p:nvGrpSpPr>
            <p:cNvPr id="74" name="Graphic 100">
              <a:extLst>
                <a:ext uri="{FF2B5EF4-FFF2-40B4-BE49-F238E27FC236}">
                  <a16:creationId xmlns:a16="http://schemas.microsoft.com/office/drawing/2014/main" id="{B4B17A01-B694-CA04-70A3-7E767E5E0282}"/>
                </a:ext>
              </a:extLst>
            </p:cNvPr>
            <p:cNvGrpSpPr/>
            <p:nvPr/>
          </p:nvGrpSpPr>
          <p:grpSpPr>
            <a:xfrm>
              <a:off x="5867590" y="3195446"/>
              <a:ext cx="449389" cy="449198"/>
              <a:chOff x="5867590" y="3195446"/>
              <a:chExt cx="449389" cy="449198"/>
            </a:xfrm>
            <a:noFill/>
          </p:grpSpPr>
          <p:sp>
            <p:nvSpPr>
              <p:cNvPr id="88" name="Freeform: Shape 87">
                <a:extLst>
                  <a:ext uri="{FF2B5EF4-FFF2-40B4-BE49-F238E27FC236}">
                    <a16:creationId xmlns:a16="http://schemas.microsoft.com/office/drawing/2014/main" id="{E48B4F9F-16C9-80B0-3C04-CC0D90591F1A}"/>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9" name="Freeform: Shape 88">
                <a:extLst>
                  <a:ext uri="{FF2B5EF4-FFF2-40B4-BE49-F238E27FC236}">
                    <a16:creationId xmlns:a16="http://schemas.microsoft.com/office/drawing/2014/main" id="{04BD65A1-0BAD-FA4E-1A6F-A0A844991F5F}"/>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75" name="Graphic 100">
              <a:extLst>
                <a:ext uri="{FF2B5EF4-FFF2-40B4-BE49-F238E27FC236}">
                  <a16:creationId xmlns:a16="http://schemas.microsoft.com/office/drawing/2014/main" id="{B4C92DB1-950F-CDE8-447E-5BC733241981}"/>
                </a:ext>
              </a:extLst>
            </p:cNvPr>
            <p:cNvGrpSpPr/>
            <p:nvPr/>
          </p:nvGrpSpPr>
          <p:grpSpPr>
            <a:xfrm>
              <a:off x="5624512" y="2895600"/>
              <a:ext cx="938688" cy="1063752"/>
              <a:chOff x="5624512" y="2895600"/>
              <a:chExt cx="938688" cy="1063752"/>
            </a:xfrm>
            <a:noFill/>
          </p:grpSpPr>
          <p:sp>
            <p:nvSpPr>
              <p:cNvPr id="76" name="Freeform: Shape 75">
                <a:extLst>
                  <a:ext uri="{FF2B5EF4-FFF2-40B4-BE49-F238E27FC236}">
                    <a16:creationId xmlns:a16="http://schemas.microsoft.com/office/drawing/2014/main" id="{2722EE8D-3A43-F82A-C7B0-CE5AB5A6ACA3}"/>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77" name="Freeform: Shape 76">
                <a:extLst>
                  <a:ext uri="{FF2B5EF4-FFF2-40B4-BE49-F238E27FC236}">
                    <a16:creationId xmlns:a16="http://schemas.microsoft.com/office/drawing/2014/main" id="{A4075951-53C7-AC95-AC8A-4A8ED06E6191}"/>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78" name="Freeform: Shape 77">
                <a:extLst>
                  <a:ext uri="{FF2B5EF4-FFF2-40B4-BE49-F238E27FC236}">
                    <a16:creationId xmlns:a16="http://schemas.microsoft.com/office/drawing/2014/main" id="{49DF3BD4-A661-9B82-4F6A-98116E66792D}"/>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79" name="Freeform: Shape 78">
                <a:extLst>
                  <a:ext uri="{FF2B5EF4-FFF2-40B4-BE49-F238E27FC236}">
                    <a16:creationId xmlns:a16="http://schemas.microsoft.com/office/drawing/2014/main" id="{6E8E9BB7-6673-4579-421F-B54D37CC6F4C}"/>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0" name="Freeform: Shape 79">
                <a:extLst>
                  <a:ext uri="{FF2B5EF4-FFF2-40B4-BE49-F238E27FC236}">
                    <a16:creationId xmlns:a16="http://schemas.microsoft.com/office/drawing/2014/main" id="{FF67B5A9-FEC9-9979-51DB-E2BAB7B69ABC}"/>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1" name="Freeform: Shape 80">
                <a:extLst>
                  <a:ext uri="{FF2B5EF4-FFF2-40B4-BE49-F238E27FC236}">
                    <a16:creationId xmlns:a16="http://schemas.microsoft.com/office/drawing/2014/main" id="{70A63A3F-A5B0-F3CA-9EE8-B3F079D7E5FE}"/>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2" name="Freeform: Shape 81">
                <a:extLst>
                  <a:ext uri="{FF2B5EF4-FFF2-40B4-BE49-F238E27FC236}">
                    <a16:creationId xmlns:a16="http://schemas.microsoft.com/office/drawing/2014/main" id="{186E7C79-0FC1-4C49-35C9-8BFF10F4D593}"/>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3" name="Freeform: Shape 82">
                <a:extLst>
                  <a:ext uri="{FF2B5EF4-FFF2-40B4-BE49-F238E27FC236}">
                    <a16:creationId xmlns:a16="http://schemas.microsoft.com/office/drawing/2014/main" id="{E4889BEC-EECB-956E-1901-968022A708F9}"/>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4" name="Freeform: Shape 83">
                <a:extLst>
                  <a:ext uri="{FF2B5EF4-FFF2-40B4-BE49-F238E27FC236}">
                    <a16:creationId xmlns:a16="http://schemas.microsoft.com/office/drawing/2014/main" id="{A8A12ED7-3A7B-B5A9-9A95-258EF6571581}"/>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5" name="Freeform: Shape 84">
                <a:extLst>
                  <a:ext uri="{FF2B5EF4-FFF2-40B4-BE49-F238E27FC236}">
                    <a16:creationId xmlns:a16="http://schemas.microsoft.com/office/drawing/2014/main" id="{11ABEBF4-4DDF-C846-C2D5-43DFFC7EABE4}"/>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6" name="Freeform: Shape 85">
                <a:extLst>
                  <a:ext uri="{FF2B5EF4-FFF2-40B4-BE49-F238E27FC236}">
                    <a16:creationId xmlns:a16="http://schemas.microsoft.com/office/drawing/2014/main" id="{302D930E-6752-1632-8689-39D11EEC9BF3}"/>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87" name="Freeform: Shape 86">
                <a:extLst>
                  <a:ext uri="{FF2B5EF4-FFF2-40B4-BE49-F238E27FC236}">
                    <a16:creationId xmlns:a16="http://schemas.microsoft.com/office/drawing/2014/main" id="{C86EDD67-5FAB-D79F-FD3D-CE4BEEABF4E0}"/>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90" name="Graphic 89">
            <a:extLst>
              <a:ext uri="{FF2B5EF4-FFF2-40B4-BE49-F238E27FC236}">
                <a16:creationId xmlns:a16="http://schemas.microsoft.com/office/drawing/2014/main" id="{F1D15C96-6E5A-D099-A03B-B28101EDC50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81567" y="3809587"/>
            <a:ext cx="432000" cy="342620"/>
          </a:xfrm>
          <a:prstGeom prst="rect">
            <a:avLst/>
          </a:prstGeom>
        </p:spPr>
      </p:pic>
      <p:pic>
        <p:nvPicPr>
          <p:cNvPr id="91" name="Graphic 90">
            <a:extLst>
              <a:ext uri="{FF2B5EF4-FFF2-40B4-BE49-F238E27FC236}">
                <a16:creationId xmlns:a16="http://schemas.microsoft.com/office/drawing/2014/main" id="{E074F3DA-5BD0-13B4-6644-01DD114A53C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3768" y="3773623"/>
            <a:ext cx="352810" cy="445798"/>
          </a:xfrm>
          <a:prstGeom prst="rect">
            <a:avLst/>
          </a:prstGeom>
        </p:spPr>
      </p:pic>
      <p:sp>
        <p:nvSpPr>
          <p:cNvPr id="92" name="TextBox 91">
            <a:extLst>
              <a:ext uri="{FF2B5EF4-FFF2-40B4-BE49-F238E27FC236}">
                <a16:creationId xmlns:a16="http://schemas.microsoft.com/office/drawing/2014/main" id="{EB31DA8E-5755-3982-ADAC-783D6654262F}"/>
              </a:ext>
            </a:extLst>
          </p:cNvPr>
          <p:cNvSpPr txBox="1"/>
          <p:nvPr/>
        </p:nvSpPr>
        <p:spPr>
          <a:xfrm>
            <a:off x="8081566" y="4270171"/>
            <a:ext cx="3362557" cy="6267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With an integrated system, Apex gained a single view of the customer, a 45% reduction in the number of false positives, and a 60% reduction in the time required to resolve each case, leading to a boost in employee morale.</a:t>
            </a:r>
          </a:p>
        </p:txBody>
      </p:sp>
      <p:sp>
        <p:nvSpPr>
          <p:cNvPr id="94" name="Rounded Rectangle 26">
            <a:extLst>
              <a:ext uri="{FF2B5EF4-FFF2-40B4-BE49-F238E27FC236}">
                <a16:creationId xmlns:a16="http://schemas.microsoft.com/office/drawing/2014/main" id="{6376646F-E7ED-C7C1-E0AF-B5AF56B4CF45}"/>
              </a:ext>
            </a:extLst>
          </p:cNvPr>
          <p:cNvSpPr/>
          <p:nvPr/>
        </p:nvSpPr>
        <p:spPr>
          <a:xfrm>
            <a:off x="9784080" y="283140"/>
            <a:ext cx="172790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Risk | Financial Services</a:t>
            </a:r>
          </a:p>
        </p:txBody>
      </p:sp>
      <p:sp>
        <p:nvSpPr>
          <p:cNvPr id="95" name="Title 1">
            <a:extLst>
              <a:ext uri="{FF2B5EF4-FFF2-40B4-BE49-F238E27FC236}">
                <a16:creationId xmlns:a16="http://schemas.microsoft.com/office/drawing/2014/main" id="{722158FD-A002-CBC2-58E9-493C6266558A}"/>
              </a:ext>
            </a:extLst>
          </p:cNvPr>
          <p:cNvSpPr txBox="1">
            <a:spLocks/>
          </p:cNvSpPr>
          <p:nvPr/>
        </p:nvSpPr>
        <p:spPr>
          <a:xfrm>
            <a:off x="1258300" y="360853"/>
            <a:ext cx="7776656" cy="1083374"/>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Apex fintech solutions prevents financial crime with riskCanvas</a:t>
            </a:r>
          </a:p>
        </p:txBody>
      </p:sp>
      <p:sp>
        <p:nvSpPr>
          <p:cNvPr id="97" name="TextBox 96">
            <a:hlinkClick r:id="rId9"/>
            <a:extLst>
              <a:ext uri="{FF2B5EF4-FFF2-40B4-BE49-F238E27FC236}">
                <a16:creationId xmlns:a16="http://schemas.microsoft.com/office/drawing/2014/main" id="{BB8844B3-FBAC-928D-82F1-4ABE2D63E7B5}"/>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2" name="Footer Placeholder 16">
            <a:extLst>
              <a:ext uri="{FF2B5EF4-FFF2-40B4-BE49-F238E27FC236}">
                <a16:creationId xmlns:a16="http://schemas.microsoft.com/office/drawing/2014/main" id="{4F5D319D-436E-E250-0C61-C4DECF2BAA75}"/>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41168166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B65ADFC4-42AD-2FB7-CCFE-EBE4B4031351}"/>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9" name="Rectangle 8">
            <a:extLst>
              <a:ext uri="{FF2B5EF4-FFF2-40B4-BE49-F238E27FC236}">
                <a16:creationId xmlns:a16="http://schemas.microsoft.com/office/drawing/2014/main" id="{EEA033D8-4909-AEDE-140D-78A16D6AF1F0}"/>
              </a:ext>
            </a:extLst>
          </p:cNvPr>
          <p:cNvSpPr/>
          <p:nvPr/>
        </p:nvSpPr>
        <p:spPr>
          <a:xfrm>
            <a:off x="-5064" y="1520849"/>
            <a:ext cx="4011022" cy="4770000"/>
          </a:xfrm>
          <a:prstGeom prst="rect">
            <a:avLst/>
          </a:prstGeom>
          <a:gradFill>
            <a:gsLst>
              <a:gs pos="0">
                <a:schemeClr val="tx1">
                  <a:alpha val="76000"/>
                </a:schemeClr>
              </a:gs>
              <a:gs pos="100000">
                <a:schemeClr val="tx1">
                  <a:alpha val="0"/>
                </a:schemeClr>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Rectangle: Rounded Corners 9">
            <a:extLst>
              <a:ext uri="{FF2B5EF4-FFF2-40B4-BE49-F238E27FC236}">
                <a16:creationId xmlns:a16="http://schemas.microsoft.com/office/drawing/2014/main" id="{23273DD5-DF93-B39C-0A0E-C71D7917A2D4}"/>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1889325E-3CDB-6FFA-73B7-DD2C7FF1097C}"/>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1D936DA7-C691-E0F6-7213-F35276384EDF}"/>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2E0714F3-E17D-7AA1-D2EC-88802DC15D2B}"/>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7</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8D358BC8-9586-417E-FDE7-B3880E5E7E8A}"/>
              </a:ext>
            </a:extLst>
          </p:cNvPr>
          <p:cNvSpPr>
            <a:spLocks noGrp="1"/>
          </p:cNvSpPr>
          <p:nvPr>
            <p:ph type="body" idx="2"/>
          </p:nvPr>
        </p:nvSpPr>
        <p:spPr>
          <a:xfrm>
            <a:off x="645931" y="1659570"/>
            <a:ext cx="3225737" cy="1994889"/>
          </a:xfrm>
        </p:spPr>
        <p:txBody>
          <a:bodyPr/>
          <a:lstStyle/>
          <a:p>
            <a:pPr>
              <a:defRPr/>
            </a:pPr>
            <a:r>
              <a:rPr lang="en-US" sz="2000" b="0">
                <a:solidFill>
                  <a:schemeClr val="bg1"/>
                </a:solidFill>
                <a:latin typeface="Funnel Sans"/>
              </a:rPr>
              <a:t>A global asset manager is working with Genpact to use gen AI to improve the behavior-driven development (BDD) testing process, mitigating human error, improving accuracy, and boosting process productivity by 30%.</a:t>
            </a:r>
          </a:p>
        </p:txBody>
      </p:sp>
      <p:sp>
        <p:nvSpPr>
          <p:cNvPr id="16" name="TextBox 15">
            <a:extLst>
              <a:ext uri="{FF2B5EF4-FFF2-40B4-BE49-F238E27FC236}">
                <a16:creationId xmlns:a16="http://schemas.microsoft.com/office/drawing/2014/main" id="{33B6602C-26F1-E279-38D9-AEA7189A96C8}"/>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FFC2B3A9-52C1-16E7-8464-2096F7D93FF9}"/>
              </a:ext>
            </a:extLst>
          </p:cNvPr>
          <p:cNvSpPr txBox="1"/>
          <p:nvPr/>
        </p:nvSpPr>
        <p:spPr>
          <a:xfrm>
            <a:off x="8081567" y="2256333"/>
            <a:ext cx="3157450" cy="104219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Product managers and QAs were manually creating user stories and test cases, leading to human error and bias, creating incomplete, unreliable, and inaccurate testing scenarios. As the complexity of each application grew, the time and effort required for testing also grew. The testing life cycle and test generation process also lacked traceability.</a:t>
            </a:r>
          </a:p>
        </p:txBody>
      </p:sp>
      <p:sp>
        <p:nvSpPr>
          <p:cNvPr id="18" name="TextBox 17">
            <a:extLst>
              <a:ext uri="{FF2B5EF4-FFF2-40B4-BE49-F238E27FC236}">
                <a16:creationId xmlns:a16="http://schemas.microsoft.com/office/drawing/2014/main" id="{F106D3B7-56E9-AB5A-6579-9BF0623A4042}"/>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5819745C-196A-4FE4-1338-1EF291C03C9E}"/>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Cora Code GenY</a:t>
            </a:r>
          </a:p>
        </p:txBody>
      </p:sp>
      <p:sp>
        <p:nvSpPr>
          <p:cNvPr id="20" name="TextBox 19">
            <a:extLst>
              <a:ext uri="{FF2B5EF4-FFF2-40B4-BE49-F238E27FC236}">
                <a16:creationId xmlns:a16="http://schemas.microsoft.com/office/drawing/2014/main" id="{EA425CCE-2201-A847-14FC-A5BCF816F174}"/>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E14CF555-FF31-30B1-2852-D52C5A3A1B91}"/>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A98EB344-CC2B-BC55-E180-546B658912DB}"/>
              </a:ext>
            </a:extLst>
          </p:cNvPr>
          <p:cNvSpPr txBox="1"/>
          <p:nvPr/>
        </p:nvSpPr>
        <p:spPr>
          <a:xfrm>
            <a:off x="4347141" y="4273936"/>
            <a:ext cx="3353610" cy="4882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 stepped in to redesign the BDD testing process and introduce gen AI to create automated user stories and test cases based on user requirements.</a:t>
            </a:r>
          </a:p>
        </p:txBody>
      </p:sp>
      <p:grpSp>
        <p:nvGrpSpPr>
          <p:cNvPr id="23" name="Group 22">
            <a:extLst>
              <a:ext uri="{FF2B5EF4-FFF2-40B4-BE49-F238E27FC236}">
                <a16:creationId xmlns:a16="http://schemas.microsoft.com/office/drawing/2014/main" id="{2FCFDB11-9433-DAD5-B0FB-BA1A83B9F7CC}"/>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BB0E7957-E141-608A-529F-DD3230131E11}"/>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6D06874C-3B39-3934-B1F7-A6EA09332EA4}"/>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122BC270-223A-2360-8CDA-30FDBE5985E8}"/>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EEF64A33-247E-B092-A2E5-149852853ED8}"/>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EF20AFFC-09C0-63D6-9915-96D08E47DD4C}"/>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FB9C6597-0358-C6AF-F90B-4778043F3F46}"/>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B09EA1DF-0DF2-D8B4-3FAB-89C44B357FC3}"/>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C2497A27-6FD3-8310-E179-271DCC7A63AA}"/>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F1A25F77-81B2-CF37-845F-D9BA25665D62}"/>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30540DA1-EFDA-9C9F-C6EE-367DB474EA4A}"/>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6D509C5C-4DE5-F03E-9AD8-E10F7B8DA28D}"/>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D28318A0-5682-03B8-76B2-6A6CA7742AC4}"/>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311484A2-DFDD-A193-13B5-3D1AA03DC6BB}"/>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2C3A09BD-1320-0277-0C1B-8FB9294B041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3BC59A7B-CA73-2C4A-B4EF-4BB1ABD1B1EA}"/>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6848DAF4-57C5-9F86-2A1D-BE2B129FF8B9}"/>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B223662D-053D-94A6-1C4C-F1F3F3CEA724}"/>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6D7E0810-5D76-C3A2-4683-88A5F501FE93}"/>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6D1D0931-515D-1A58-36F5-7821F64794C8}"/>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AC85F404-30E6-9CBD-42F7-24A60B25EBBD}"/>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262BB1A6-D53F-3344-AE19-D67B5E856488}"/>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83E81BA6-ED6C-1773-AB9F-72A3D9FAD858}"/>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39EDFD59-F4FA-710B-CDE3-5792C9075623}"/>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93C0B620-E8AC-BF63-3DE0-7BC43F53186C}"/>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A1FAE69E-D477-A4BB-5E7B-D07CA7132CBA}"/>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A7A828A3-6A72-CEE1-B395-8B7B3B13CA3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82079C9C-830F-F627-A9AE-29F80A28F77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6B31C443-2C40-6FEB-5E17-D9EFB74124C6}"/>
              </a:ext>
            </a:extLst>
          </p:cNvPr>
          <p:cNvSpPr txBox="1"/>
          <p:nvPr/>
        </p:nvSpPr>
        <p:spPr>
          <a:xfrm>
            <a:off x="8081566" y="4270171"/>
            <a:ext cx="3547215" cy="488201"/>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Automated BDD testing led to quicker turnaround times, an almost 30% increase in productivity, and better traceability of user stories and test cases to their respective requirements.</a:t>
            </a:r>
          </a:p>
        </p:txBody>
      </p:sp>
      <p:sp>
        <p:nvSpPr>
          <p:cNvPr id="53" name="Rounded Rectangle 26">
            <a:extLst>
              <a:ext uri="{FF2B5EF4-FFF2-40B4-BE49-F238E27FC236}">
                <a16:creationId xmlns:a16="http://schemas.microsoft.com/office/drawing/2014/main" id="{C3776177-5E41-5FB6-5CD7-D74B8B81E693}"/>
              </a:ext>
            </a:extLst>
          </p:cNvPr>
          <p:cNvSpPr/>
          <p:nvPr/>
        </p:nvSpPr>
        <p:spPr>
          <a:xfrm>
            <a:off x="9278112" y="283140"/>
            <a:ext cx="2233868"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QA | Banking and Capital Markets</a:t>
            </a:r>
          </a:p>
        </p:txBody>
      </p:sp>
      <p:sp>
        <p:nvSpPr>
          <p:cNvPr id="54" name="Title 1">
            <a:extLst>
              <a:ext uri="{FF2B5EF4-FFF2-40B4-BE49-F238E27FC236}">
                <a16:creationId xmlns:a16="http://schemas.microsoft.com/office/drawing/2014/main" id="{2B97CE01-33FD-464D-BF7F-6C646763D53C}"/>
              </a:ext>
            </a:extLst>
          </p:cNvPr>
          <p:cNvSpPr txBox="1">
            <a:spLocks/>
          </p:cNvSpPr>
          <p:nvPr/>
        </p:nvSpPr>
        <p:spPr>
          <a:xfrm>
            <a:off x="1258300" y="360853"/>
            <a:ext cx="8440100" cy="1101286"/>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a:t>A global investment management firm improves BDD testing process</a:t>
            </a:r>
          </a:p>
        </p:txBody>
      </p:sp>
      <p:sp>
        <p:nvSpPr>
          <p:cNvPr id="2" name="TextBox 1">
            <a:hlinkClick r:id="rId9"/>
            <a:extLst>
              <a:ext uri="{FF2B5EF4-FFF2-40B4-BE49-F238E27FC236}">
                <a16:creationId xmlns:a16="http://schemas.microsoft.com/office/drawing/2014/main" id="{9A3A4DC0-579E-2169-1CD5-B800B6D19B3D}"/>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u="none" strike="noStrike" kern="0" cap="none" spc="0" normalizeH="0" baseline="0" noProof="0">
                <a:ln>
                  <a:noFill/>
                </a:ln>
                <a:solidFill>
                  <a:srgbClr val="FFFDFF"/>
                </a:solidFill>
                <a:effectLst/>
                <a:uLnTx/>
                <a:uFillTx/>
                <a:latin typeface="Funnel Sans" pitchFamily="2" charset="0"/>
                <a:ea typeface="+mn-ea"/>
                <a:cs typeface="Arial"/>
                <a:sym typeface="Arial"/>
              </a:rPr>
              <a:t>Case study</a:t>
            </a:r>
          </a:p>
        </p:txBody>
      </p:sp>
      <p:sp>
        <p:nvSpPr>
          <p:cNvPr id="3" name="Footer Placeholder 16">
            <a:extLst>
              <a:ext uri="{FF2B5EF4-FFF2-40B4-BE49-F238E27FC236}">
                <a16:creationId xmlns:a16="http://schemas.microsoft.com/office/drawing/2014/main" id="{E358CD6C-5AEC-A540-3F44-B9422DF5DF73}"/>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42047630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DDD69-DA18-D0BD-B0B3-5CEF254874A1}"/>
            </a:ext>
          </a:extLst>
        </p:cNvPr>
        <p:cNvGrpSpPr/>
        <p:nvPr/>
      </p:nvGrpSpPr>
      <p:grpSpPr>
        <a:xfrm>
          <a:off x="0" y="0"/>
          <a:ext cx="0" cy="0"/>
          <a:chOff x="0" y="0"/>
          <a:chExt cx="0" cy="0"/>
        </a:xfrm>
      </p:grpSpPr>
      <p:sp>
        <p:nvSpPr>
          <p:cNvPr id="8" name="Freeform: Shape 7">
            <a:extLst>
              <a:ext uri="{FF2B5EF4-FFF2-40B4-BE49-F238E27FC236}">
                <a16:creationId xmlns:a16="http://schemas.microsoft.com/office/drawing/2014/main" id="{09B21BA6-D454-AFAF-2431-6296BB22FF8E}"/>
              </a:ext>
            </a:extLst>
          </p:cNvPr>
          <p:cNvSpPr/>
          <p:nvPr/>
        </p:nvSpPr>
        <p:spPr>
          <a:xfrm>
            <a:off x="-5064" y="1520825"/>
            <a:ext cx="5641874" cy="4770049"/>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10" name="Rectangle: Rounded Corners 9">
            <a:extLst>
              <a:ext uri="{FF2B5EF4-FFF2-40B4-BE49-F238E27FC236}">
                <a16:creationId xmlns:a16="http://schemas.microsoft.com/office/drawing/2014/main" id="{B6BC7834-2871-810C-86F5-8B6396302582}"/>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47BEF5BD-9218-76A7-51B0-98ED0316880E}"/>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6F14D031-C6FC-D49E-AD64-5C8303E4174E}"/>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26E7EEA1-8E09-D0B7-48D7-07BB080664D6}"/>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8</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A5D42161-E86F-3A73-92D4-0B6D09D2A9FE}"/>
              </a:ext>
            </a:extLst>
          </p:cNvPr>
          <p:cNvSpPr>
            <a:spLocks noGrp="1"/>
          </p:cNvSpPr>
          <p:nvPr>
            <p:ph type="body" idx="2"/>
          </p:nvPr>
        </p:nvSpPr>
        <p:spPr>
          <a:xfrm>
            <a:off x="645931" y="1659570"/>
            <a:ext cx="3225737" cy="1994889"/>
          </a:xfrm>
        </p:spPr>
        <p:txBody>
          <a:bodyPr/>
          <a:lstStyle/>
          <a:p>
            <a:pPr>
              <a:defRPr/>
            </a:pPr>
            <a:r>
              <a:rPr lang="en-US" sz="2000" b="0">
                <a:solidFill>
                  <a:schemeClr val="bg1"/>
                </a:solidFill>
                <a:latin typeface="Funnel Sans"/>
              </a:rPr>
              <a:t>A leap in sanctions screening accuracy and efficiency.</a:t>
            </a:r>
            <a:endParaRPr lang="en-US" sz="2000" b="0">
              <a:solidFill>
                <a:schemeClr val="bg1"/>
              </a:solidFill>
            </a:endParaRPr>
          </a:p>
        </p:txBody>
      </p:sp>
      <p:sp>
        <p:nvSpPr>
          <p:cNvPr id="16" name="TextBox 15">
            <a:extLst>
              <a:ext uri="{FF2B5EF4-FFF2-40B4-BE49-F238E27FC236}">
                <a16:creationId xmlns:a16="http://schemas.microsoft.com/office/drawing/2014/main" id="{C074A317-2BB9-EE2A-1C82-2175CB74F3D3}"/>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D072A220-CB1E-955C-6C13-B6E15B9B0CFF}"/>
              </a:ext>
            </a:extLst>
          </p:cNvPr>
          <p:cNvSpPr txBox="1"/>
          <p:nvPr/>
        </p:nvSpPr>
        <p:spPr>
          <a:xfrm>
            <a:off x="8081567" y="2256333"/>
            <a:ext cx="3157450" cy="98064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handle a high volume of false-positive sanction screening alerts in its financial crime risk management</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To focus analysts' attention on legitimate potential sanctions concerns and violations, not false positives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cost-effective and efficient software solution for financial crime risk management (FCRM) tasks</a:t>
            </a:r>
            <a:endParaRPr kumimoji="0" lang="en-IN"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sp>
        <p:nvSpPr>
          <p:cNvPr id="18" name="TextBox 17">
            <a:extLst>
              <a:ext uri="{FF2B5EF4-FFF2-40B4-BE49-F238E27FC236}">
                <a16:creationId xmlns:a16="http://schemas.microsoft.com/office/drawing/2014/main" id="{1B91C141-CB17-9BE5-F935-0ACAF319257B}"/>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427D73B1-2E42-7D25-E10F-B5F5176DAA3B}"/>
              </a:ext>
            </a:extLst>
          </p:cNvPr>
          <p:cNvSpPr txBox="1"/>
          <p:nvPr/>
        </p:nvSpPr>
        <p:spPr>
          <a:xfrm>
            <a:off x="4347141" y="2256333"/>
            <a:ext cx="3318058" cy="388174"/>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IN" sz="900" b="0" i="0" u="none" strike="noStrike" kern="0" cap="none" spc="0" normalizeH="0" baseline="0" noProof="0">
                <a:ln>
                  <a:noFill/>
                </a:ln>
                <a:solidFill>
                  <a:srgbClr val="3F3F3F"/>
                </a:solidFill>
                <a:effectLst/>
                <a:uLnTx/>
                <a:uFillTx/>
                <a:latin typeface="Funnel Sans" pitchFamily="2" charset="0"/>
                <a:cs typeface="Arial"/>
                <a:sym typeface="Arial"/>
              </a:rPr>
              <a:t>riskCanvas™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IN" sz="900" b="0" i="0" u="none" strike="noStrike" kern="0" cap="none" spc="0" normalizeH="0" baseline="0" noProof="0">
                <a:ln>
                  <a:noFill/>
                </a:ln>
                <a:solidFill>
                  <a:srgbClr val="3F3F3F"/>
                </a:solidFill>
                <a:effectLst/>
                <a:uLnTx/>
                <a:uFillTx/>
                <a:latin typeface="Funnel Sans" pitchFamily="2" charset="0"/>
                <a:cs typeface="Arial"/>
                <a:sym typeface="Arial"/>
              </a:rPr>
              <a:t>Gen AI</a:t>
            </a:r>
          </a:p>
        </p:txBody>
      </p:sp>
      <p:sp>
        <p:nvSpPr>
          <p:cNvPr id="20" name="TextBox 19">
            <a:extLst>
              <a:ext uri="{FF2B5EF4-FFF2-40B4-BE49-F238E27FC236}">
                <a16:creationId xmlns:a16="http://schemas.microsoft.com/office/drawing/2014/main" id="{74117402-57F4-9672-AF15-D98DA39585FB}"/>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84816C2A-4186-DB50-ECB9-89D3468A2464}"/>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83071BA6-51F4-5514-08A8-AA05F16419FD}"/>
              </a:ext>
            </a:extLst>
          </p:cNvPr>
          <p:cNvSpPr txBox="1"/>
          <p:nvPr/>
        </p:nvSpPr>
        <p:spPr>
          <a:xfrm>
            <a:off x="4347141" y="4273936"/>
            <a:ext cx="3353610" cy="1534642"/>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Architected a technology solution that integrates our financial technology suite, riskCanvas™, with generative AI (gen AI) capabilities from AWS Bedrock</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Implemented a system where gen AI provides initial decision summaries based on existing reference data, which the analysts then review and tailor for accuracy and completeness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Fine-tuned large language models (LLMs) with in-house data for effective prompt engineering, improving the accuracy of reports</a:t>
            </a:r>
            <a:endParaRPr kumimoji="0" lang="en-IN"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grpSp>
        <p:nvGrpSpPr>
          <p:cNvPr id="23" name="Group 22">
            <a:extLst>
              <a:ext uri="{FF2B5EF4-FFF2-40B4-BE49-F238E27FC236}">
                <a16:creationId xmlns:a16="http://schemas.microsoft.com/office/drawing/2014/main" id="{510F8B90-2164-CE00-64F0-C9AD59CF7096}"/>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9E239A92-CFE9-D98A-ACCA-82E556798A07}"/>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D09C02AC-1309-D8AC-450F-A6BC98295F63}"/>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9E4921A6-BF24-C2FB-741E-3D49A9BFBFBC}"/>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3DC8012A-4E6E-3E82-A678-DAC8501EB8A8}"/>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773C88FC-62F1-3EA8-C3DF-30A4A731B1EB}"/>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7ADA7FF6-9438-70CD-CD64-7444BAF88105}"/>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2AF279BE-9C45-E611-CB43-3B6F08FC8B80}"/>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D370ACDF-F588-7ED4-4864-73461087D5EE}"/>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EA9578CB-FCBE-2B33-2FA7-6D3DDE5D6F13}"/>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E2AA4337-4C2F-FDF5-5E02-15F6D5A06244}"/>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95CFA780-7FCB-E38E-BD1E-1ED3919E2D12}"/>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CCEF3A99-4266-3E24-B8D9-A3AB32041CA0}"/>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B55D64DE-7EA9-D052-ACCA-526DD4FB4BBE}"/>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DE93E662-F6A3-72CF-2FB6-DBD03FEE7A32}"/>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DB8E56B9-ADA4-E636-9234-810E940FAB3A}"/>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0A032F06-2715-9CEA-C2F1-4415EC82169D}"/>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243E389F-823E-05A2-CBDF-328AA4D3CFD0}"/>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81396518-DF2C-0A55-434B-D4C660C4E613}"/>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3AC1CCC8-E79F-15D1-813E-784EFF89198D}"/>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98350F8F-1637-DADA-28CE-FD06EC6FA030}"/>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E446E189-F88B-FDBD-DB41-04818E52D33C}"/>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DE2D80C6-BE41-3994-1045-D6D9FCA17822}"/>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37920145-A70B-574C-593F-D3F3B1B05217}"/>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3037D9C-C89F-5B81-BA20-8256A9AF7E0D}"/>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3BB8BAEE-5166-890A-AE10-F552F4FE1246}"/>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607C8F35-B55D-9894-F730-9732FA9BBCA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4248D238-1BBA-DE76-2C83-01338E4A06E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85E3A066-3370-5753-4FAC-540B491D373A}"/>
              </a:ext>
            </a:extLst>
          </p:cNvPr>
          <p:cNvSpPr txBox="1"/>
          <p:nvPr/>
        </p:nvSpPr>
        <p:spPr>
          <a:xfrm>
            <a:off x="8081566" y="4270171"/>
            <a:ext cx="3547215" cy="1473086"/>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minimum viable product (MVP) in just 36 hours, with the potential for further efficiencies using straight-through processing (STP)</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A significant reduction in the average handle time (AHT), with up to 80% less time spent on reviewing potential screening alerts and writing justifications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Better investigation efficiency, robust reporting, pattern and trend identification, and the ability to navigate changing threat landscapes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$200,000–$300,000 in operational savings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50% reduction in total cost of ownership for screening analysts</a:t>
            </a:r>
            <a:endParaRPr kumimoji="0" lang="en-IN" sz="900" b="0" i="0" u="none" strike="noStrike" kern="0" cap="none" spc="0" normalizeH="0" baseline="0" noProof="0">
              <a:ln>
                <a:noFill/>
              </a:ln>
              <a:solidFill>
                <a:srgbClr val="3F3F3F"/>
              </a:solidFill>
              <a:effectLst/>
              <a:uLnTx/>
              <a:uFillTx/>
              <a:latin typeface="Funnel Sans" pitchFamily="2" charset="0"/>
              <a:cs typeface="Arial"/>
              <a:sym typeface="Arial"/>
            </a:endParaRPr>
          </a:p>
        </p:txBody>
      </p:sp>
      <p:sp>
        <p:nvSpPr>
          <p:cNvPr id="52" name="TextBox 51">
            <a:hlinkClick r:id="rId9"/>
            <a:extLst>
              <a:ext uri="{FF2B5EF4-FFF2-40B4-BE49-F238E27FC236}">
                <a16:creationId xmlns:a16="http://schemas.microsoft.com/office/drawing/2014/main" id="{C3E654E6-7B62-2E9A-A040-FF96CFE9B1D3}"/>
              </a:ext>
            </a:extLst>
          </p:cNvPr>
          <p:cNvSpPr txBox="1"/>
          <p:nvPr/>
        </p:nvSpPr>
        <p:spPr>
          <a:xfrm>
            <a:off x="318039" y="5615073"/>
            <a:ext cx="1318893" cy="361910"/>
          </a:xfrm>
          <a:prstGeom prst="roundRect">
            <a:avLst>
              <a:gd name="adj" fmla="val 50000"/>
            </a:avLst>
          </a:prstGeom>
          <a:solidFill>
            <a:srgbClr val="FD4E59"/>
          </a:solidFill>
          <a:ln>
            <a:noFill/>
          </a:ln>
          <a:effectLst/>
        </p:spPr>
        <p:txBody>
          <a:bodyPr wrap="square" lIns="72000" tIns="36000" rIns="72000" bIns="36000" rtlCol="0" anchor="t">
            <a:spAutoFit/>
          </a:bodyPr>
          <a:lstStyle>
            <a:defPPr>
              <a:defRPr lang="en-US"/>
            </a:defPPr>
            <a:lvl1pPr marR="0" lvl="0" indent="0" algn="ctr" fontAlgn="auto">
              <a:lnSpc>
                <a:spcPct val="100000"/>
              </a:lnSpc>
              <a:spcBef>
                <a:spcPts val="0"/>
              </a:spcBef>
              <a:spcAft>
                <a:spcPts val="0"/>
              </a:spcAft>
              <a:buClrTx/>
              <a:buSzTx/>
              <a:buFontTx/>
              <a:buNone/>
              <a:tabLst/>
              <a:defRPr kumimoji="0" sz="1400" u="none" strike="noStrike" kern="0" cap="none" spc="0" normalizeH="0" baseline="0">
                <a:ln>
                  <a:noFill/>
                </a:ln>
                <a:solidFill>
                  <a:prstClr val="white"/>
                </a:solidFill>
                <a:effectLst/>
                <a:uLnTx/>
                <a:uFillTx/>
                <a:latin typeface="Arial Nova" panose="020B0504020202020204"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IN" sz="1200" b="1" i="0" strike="noStrike" kern="0" cap="none" spc="0" normalizeH="0" baseline="0" noProof="0">
                <a:ln>
                  <a:noFill/>
                </a:ln>
                <a:solidFill>
                  <a:schemeClr val="bg2"/>
                </a:solidFill>
                <a:effectLst/>
                <a:uLnTx/>
                <a:uFillTx/>
                <a:latin typeface="Funnel Sans"/>
                <a:ea typeface="+mn-ea"/>
                <a:sym typeface="Arial"/>
                <a:hlinkClick r:id="rId9">
                  <a:extLst>
                    <a:ext uri="{A12FA001-AC4F-418D-AE19-62706E023703}">
                      <ahyp:hlinkClr xmlns:ahyp="http://schemas.microsoft.com/office/drawing/2018/hyperlinkcolor" val="tx"/>
                    </a:ext>
                  </a:extLst>
                </a:hlinkClick>
              </a:rPr>
              <a:t>Case </a:t>
            </a:r>
            <a:r>
              <a:rPr lang="en-IN" sz="1200" b="1">
                <a:solidFill>
                  <a:schemeClr val="bg2"/>
                </a:solidFill>
                <a:latin typeface="Funnel Sans"/>
                <a:ea typeface="+mn-ea"/>
                <a:hlinkClick r:id="rId9">
                  <a:extLst>
                    <a:ext uri="{A12FA001-AC4F-418D-AE19-62706E023703}">
                      <ahyp:hlinkClr xmlns:ahyp="http://schemas.microsoft.com/office/drawing/2018/hyperlinkcolor" val="tx"/>
                    </a:ext>
                  </a:extLst>
                </a:hlinkClick>
              </a:rPr>
              <a:t>study</a:t>
            </a:r>
            <a:endParaRPr lang="en-IN" sz="1200" b="1" i="0" strike="noStrike" kern="0" cap="none" spc="0" normalizeH="0" baseline="0" noProof="0">
              <a:ln>
                <a:noFill/>
              </a:ln>
              <a:solidFill>
                <a:schemeClr val="bg2"/>
              </a:solidFill>
              <a:effectLst/>
              <a:uLnTx/>
              <a:uFillTx/>
              <a:latin typeface="Funnel Sans" pitchFamily="2" charset="0"/>
              <a:ea typeface="+mn-ea"/>
              <a:cs typeface="Arial"/>
              <a:hlinkClick r:id="rId9">
                <a:extLst>
                  <a:ext uri="{A12FA001-AC4F-418D-AE19-62706E023703}">
                    <ahyp:hlinkClr xmlns:ahyp="http://schemas.microsoft.com/office/drawing/2018/hyperlinkcolor" val="tx"/>
                  </a:ext>
                </a:extLst>
              </a:hlinkClick>
            </a:endParaRPr>
          </a:p>
        </p:txBody>
      </p:sp>
      <p:sp>
        <p:nvSpPr>
          <p:cNvPr id="53" name="Rounded Rectangle 26">
            <a:extLst>
              <a:ext uri="{FF2B5EF4-FFF2-40B4-BE49-F238E27FC236}">
                <a16:creationId xmlns:a16="http://schemas.microsoft.com/office/drawing/2014/main" id="{EEFA99AD-9789-9044-34E7-2BEC15752ABD}"/>
              </a:ext>
            </a:extLst>
          </p:cNvPr>
          <p:cNvSpPr/>
          <p:nvPr/>
        </p:nvSpPr>
        <p:spPr>
          <a:xfrm>
            <a:off x="8562168" y="283140"/>
            <a:ext cx="3072644"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lvl="0" indent="0" algn="ctr" defTabSz="914400" eaLnBrk="1" fontAlgn="auto" latinLnBrk="0" hangingPunct="1">
              <a:lnSpc>
                <a:spcPct val="90000"/>
              </a:lnSpc>
              <a:buClr>
                <a:srgbClr val="FF545F"/>
              </a:buClr>
              <a:buSzPts val="1400"/>
              <a:buFont typeface="Arial"/>
              <a:buNone/>
              <a:tabLst/>
              <a:defRPr/>
            </a:pPr>
            <a:r>
              <a:rPr lang="en-US" sz="1000" kern="1200">
                <a:solidFill>
                  <a:srgbClr val="161916"/>
                </a:solidFill>
                <a:latin typeface="Funnel Sans" pitchFamily="2" charset="0"/>
              </a:rPr>
              <a:t>Financial Services | Banking and Capital Markets</a:t>
            </a:r>
          </a:p>
        </p:txBody>
      </p:sp>
      <p:sp>
        <p:nvSpPr>
          <p:cNvPr id="54" name="Title 1">
            <a:extLst>
              <a:ext uri="{FF2B5EF4-FFF2-40B4-BE49-F238E27FC236}">
                <a16:creationId xmlns:a16="http://schemas.microsoft.com/office/drawing/2014/main" id="{C9DA6129-C837-4A26-4894-0389A68DE1AA}"/>
              </a:ext>
            </a:extLst>
          </p:cNvPr>
          <p:cNvSpPr txBox="1">
            <a:spLocks/>
          </p:cNvSpPr>
          <p:nvPr/>
        </p:nvSpPr>
        <p:spPr>
          <a:xfrm>
            <a:off x="1001824" y="361675"/>
            <a:ext cx="7951104" cy="984885"/>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4000"/>
              <a:t>Investment firm transforming their financial technology with gen AI </a:t>
            </a:r>
          </a:p>
        </p:txBody>
      </p:sp>
      <p:sp>
        <p:nvSpPr>
          <p:cNvPr id="2" name="Footer Placeholder 16">
            <a:extLst>
              <a:ext uri="{FF2B5EF4-FFF2-40B4-BE49-F238E27FC236}">
                <a16:creationId xmlns:a16="http://schemas.microsoft.com/office/drawing/2014/main" id="{96165EC9-722C-EBE2-8191-A4168AAC7B3A}"/>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3313015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5CB60-F7A5-CB6D-2F9C-0180DE3ED540}"/>
            </a:ext>
          </a:extLst>
        </p:cNvPr>
        <p:cNvGrpSpPr/>
        <p:nvPr/>
      </p:nvGrpSpPr>
      <p:grpSpPr>
        <a:xfrm>
          <a:off x="0" y="0"/>
          <a:ext cx="0" cy="0"/>
          <a:chOff x="0" y="0"/>
          <a:chExt cx="0" cy="0"/>
        </a:xfrm>
      </p:grpSpPr>
      <p:sp>
        <p:nvSpPr>
          <p:cNvPr id="2" name="Freeform: Shape 1">
            <a:extLst>
              <a:ext uri="{FF2B5EF4-FFF2-40B4-BE49-F238E27FC236}">
                <a16:creationId xmlns:a16="http://schemas.microsoft.com/office/drawing/2014/main" id="{79B148ED-B674-C12A-5E93-80A41207F53F}"/>
              </a:ext>
            </a:extLst>
          </p:cNvPr>
          <p:cNvSpPr/>
          <p:nvPr/>
        </p:nvSpPr>
        <p:spPr>
          <a:xfrm>
            <a:off x="-5064" y="1520800"/>
            <a:ext cx="5641874" cy="4770074"/>
          </a:xfrm>
          <a:custGeom>
            <a:avLst/>
            <a:gdLst>
              <a:gd name="connsiteX0" fmla="*/ 0 w 5641874"/>
              <a:gd name="connsiteY0" fmla="*/ 0 h 5047947"/>
              <a:gd name="connsiteX1" fmla="*/ 5510526 w 5641874"/>
              <a:gd name="connsiteY1" fmla="*/ 0 h 5047947"/>
              <a:gd name="connsiteX2" fmla="*/ 5641874 w 5641874"/>
              <a:gd name="connsiteY2" fmla="*/ 131348 h 5047947"/>
              <a:gd name="connsiteX3" fmla="*/ 5641874 w 5641874"/>
              <a:gd name="connsiteY3" fmla="*/ 4916599 h 5047947"/>
              <a:gd name="connsiteX4" fmla="*/ 5510526 w 5641874"/>
              <a:gd name="connsiteY4" fmla="*/ 5047947 h 5047947"/>
              <a:gd name="connsiteX5" fmla="*/ 0 w 5641874"/>
              <a:gd name="connsiteY5" fmla="*/ 5047947 h 5047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1874" h="5047947">
                <a:moveTo>
                  <a:pt x="0" y="0"/>
                </a:moveTo>
                <a:lnTo>
                  <a:pt x="5510526" y="0"/>
                </a:lnTo>
                <a:cubicBezTo>
                  <a:pt x="5583067" y="0"/>
                  <a:pt x="5641874" y="58807"/>
                  <a:pt x="5641874" y="131348"/>
                </a:cubicBezTo>
                <a:lnTo>
                  <a:pt x="5641874" y="4916599"/>
                </a:lnTo>
                <a:cubicBezTo>
                  <a:pt x="5641874" y="4989140"/>
                  <a:pt x="5583067" y="5047947"/>
                  <a:pt x="5510526" y="5047947"/>
                </a:cubicBezTo>
                <a:lnTo>
                  <a:pt x="0" y="5047947"/>
                </a:lnTo>
                <a:close/>
              </a:path>
            </a:pathLst>
          </a:custGeom>
          <a:blipFill>
            <a:blip r:embed="rId2" cstate="screen">
              <a:extLst>
                <a:ext uri="{28A0092B-C50C-407E-A947-70E740481C1C}">
                  <a14:useLocalDpi xmlns:a14="http://schemas.microsoft.com/office/drawing/2010/main"/>
                </a:ext>
              </a:extLst>
            </a:blip>
            <a:srcRect/>
            <a:stretch>
              <a:fillRect r="1312"/>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IN"/>
          </a:p>
        </p:txBody>
      </p:sp>
      <p:sp>
        <p:nvSpPr>
          <p:cNvPr id="10" name="Rectangle: Rounded Corners 9">
            <a:extLst>
              <a:ext uri="{FF2B5EF4-FFF2-40B4-BE49-F238E27FC236}">
                <a16:creationId xmlns:a16="http://schemas.microsoft.com/office/drawing/2014/main" id="{BE0C691E-6BA2-6781-DC3F-722A01C84BBD}"/>
              </a:ext>
            </a:extLst>
          </p:cNvPr>
          <p:cNvSpPr/>
          <p:nvPr/>
        </p:nvSpPr>
        <p:spPr>
          <a:xfrm>
            <a:off x="4005958" y="1659570"/>
            <a:ext cx="4142362" cy="4492559"/>
          </a:xfrm>
          <a:prstGeom prst="roundRect">
            <a:avLst>
              <a:gd name="adj" fmla="val 238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FFFDFF"/>
              </a:solidFill>
              <a:effectLst/>
              <a:uLnTx/>
              <a:uFillTx/>
              <a:latin typeface="Aptos" panose="02110004020202020204"/>
              <a:ea typeface="+mn-ea"/>
              <a:cs typeface="+mn-cs"/>
              <a:sym typeface="Arial"/>
            </a:endParaRPr>
          </a:p>
        </p:txBody>
      </p:sp>
      <p:cxnSp>
        <p:nvCxnSpPr>
          <p:cNvPr id="11" name="Straight Connector 10">
            <a:extLst>
              <a:ext uri="{FF2B5EF4-FFF2-40B4-BE49-F238E27FC236}">
                <a16:creationId xmlns:a16="http://schemas.microsoft.com/office/drawing/2014/main" id="{6B72CF4C-FDC7-59B6-B729-F977665EF701}"/>
              </a:ext>
            </a:extLst>
          </p:cNvPr>
          <p:cNvCxnSpPr>
            <a:cxnSpLocks/>
          </p:cNvCxnSpPr>
          <p:nvPr/>
        </p:nvCxnSpPr>
        <p:spPr>
          <a:xfrm>
            <a:off x="7878267" y="1804516"/>
            <a:ext cx="0" cy="4202667"/>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cxnSp>
        <p:nvCxnSpPr>
          <p:cNvPr id="12" name="Straight Connector 11">
            <a:extLst>
              <a:ext uri="{FF2B5EF4-FFF2-40B4-BE49-F238E27FC236}">
                <a16:creationId xmlns:a16="http://schemas.microsoft.com/office/drawing/2014/main" id="{FE264FE5-5F21-718D-E09D-318B20A97CC3}"/>
              </a:ext>
            </a:extLst>
          </p:cNvPr>
          <p:cNvCxnSpPr>
            <a:cxnSpLocks/>
          </p:cNvCxnSpPr>
          <p:nvPr/>
        </p:nvCxnSpPr>
        <p:spPr>
          <a:xfrm flipH="1">
            <a:off x="4385110" y="3693098"/>
            <a:ext cx="7059013" cy="0"/>
          </a:xfrm>
          <a:prstGeom prst="line">
            <a:avLst/>
          </a:prstGeom>
          <a:ln w="6350" cap="rnd">
            <a:solidFill>
              <a:schemeClr val="accent5"/>
            </a:solidFill>
          </a:ln>
        </p:spPr>
        <p:style>
          <a:lnRef idx="1">
            <a:schemeClr val="accent6"/>
          </a:lnRef>
          <a:fillRef idx="0">
            <a:schemeClr val="accent6"/>
          </a:fillRef>
          <a:effectRef idx="0">
            <a:schemeClr val="accent6"/>
          </a:effectRef>
          <a:fontRef idx="minor">
            <a:schemeClr val="tx1"/>
          </a:fontRef>
        </p:style>
      </p:cxnSp>
      <p:sp>
        <p:nvSpPr>
          <p:cNvPr id="13" name="Slide Number Placeholder 4">
            <a:extLst>
              <a:ext uri="{FF2B5EF4-FFF2-40B4-BE49-F238E27FC236}">
                <a16:creationId xmlns:a16="http://schemas.microsoft.com/office/drawing/2014/main" id="{8A3C84EC-FEEA-3DF2-0098-32FEDD895B89}"/>
              </a:ext>
            </a:extLst>
          </p:cNvPr>
          <p:cNvSpPr>
            <a:spLocks noGrp="1"/>
          </p:cNvSpPr>
          <p:nvPr>
            <p:ph type="sldNum" idx="14"/>
          </p:nvPr>
        </p:nvSpPr>
        <p:spPr>
          <a:xfrm>
            <a:off x="11368216" y="281474"/>
            <a:ext cx="518986" cy="218739"/>
          </a:xfrm>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smtClean="0">
                <a:ln>
                  <a:noFill/>
                </a:ln>
                <a:solidFill>
                  <a:srgbClr val="161916"/>
                </a:solidFill>
                <a:effectLst/>
                <a:uLnTx/>
                <a:uFillTx/>
                <a:latin typeface="Funnel Sans" pitchFamily="2" charset="0"/>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en-US" sz="1400" b="0" i="0" u="none" strike="noStrike" kern="0" cap="none" spc="0" normalizeH="0" baseline="0" noProof="0">
              <a:ln>
                <a:noFill/>
              </a:ln>
              <a:solidFill>
                <a:srgbClr val="161916"/>
              </a:solidFill>
              <a:effectLst/>
              <a:uLnTx/>
              <a:uFillTx/>
              <a:latin typeface="Funnel Sans" pitchFamily="2" charset="0"/>
              <a:cs typeface="Arial"/>
              <a:sym typeface="Arial"/>
            </a:endParaRPr>
          </a:p>
        </p:txBody>
      </p:sp>
      <p:sp>
        <p:nvSpPr>
          <p:cNvPr id="15" name="Text Placeholder 62">
            <a:extLst>
              <a:ext uri="{FF2B5EF4-FFF2-40B4-BE49-F238E27FC236}">
                <a16:creationId xmlns:a16="http://schemas.microsoft.com/office/drawing/2014/main" id="{2AD5C661-7E7B-A082-440A-E121D7575AC9}"/>
              </a:ext>
            </a:extLst>
          </p:cNvPr>
          <p:cNvSpPr>
            <a:spLocks noGrp="1"/>
          </p:cNvSpPr>
          <p:nvPr>
            <p:ph type="body" idx="2"/>
          </p:nvPr>
        </p:nvSpPr>
        <p:spPr>
          <a:xfrm>
            <a:off x="645931" y="1659570"/>
            <a:ext cx="3225737" cy="1994889"/>
          </a:xfrm>
        </p:spPr>
        <p:txBody>
          <a:bodyPr/>
          <a:lstStyle/>
          <a:p>
            <a:pPr>
              <a:defRPr/>
            </a:pPr>
            <a:r>
              <a:rPr lang="en-US" sz="2000" b="0">
                <a:solidFill>
                  <a:schemeClr val="bg1"/>
                </a:solidFill>
              </a:rPr>
              <a:t>A global investment firm streamlined analytics and decision-making while boosting operational efficiency, with an integrated data hub. The company established a robust foundation for advanced AI applications, driving strategic insights and business growth.</a:t>
            </a:r>
          </a:p>
        </p:txBody>
      </p:sp>
      <p:sp>
        <p:nvSpPr>
          <p:cNvPr id="16" name="TextBox 15">
            <a:extLst>
              <a:ext uri="{FF2B5EF4-FFF2-40B4-BE49-F238E27FC236}">
                <a16:creationId xmlns:a16="http://schemas.microsoft.com/office/drawing/2014/main" id="{A5778244-4F25-1530-7106-CF3A9464C538}"/>
              </a:ext>
            </a:extLst>
          </p:cNvPr>
          <p:cNvSpPr txBox="1"/>
          <p:nvPr/>
        </p:nvSpPr>
        <p:spPr>
          <a:xfrm>
            <a:off x="4716193" y="1804516"/>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Technology</a:t>
            </a:r>
          </a:p>
        </p:txBody>
      </p:sp>
      <p:sp>
        <p:nvSpPr>
          <p:cNvPr id="17" name="TextBox 16">
            <a:extLst>
              <a:ext uri="{FF2B5EF4-FFF2-40B4-BE49-F238E27FC236}">
                <a16:creationId xmlns:a16="http://schemas.microsoft.com/office/drawing/2014/main" id="{CDF6C8B7-8CA6-E473-FBC4-1DBA68C567C9}"/>
              </a:ext>
            </a:extLst>
          </p:cNvPr>
          <p:cNvSpPr txBox="1"/>
          <p:nvPr/>
        </p:nvSpPr>
        <p:spPr>
          <a:xfrm>
            <a:off x="8081567" y="2256333"/>
            <a:ext cx="3157450" cy="765200"/>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The company faced data silos post-merger, hindering data sharing and analytics. Their enterprise data team needed a unified platform to empower global teams with insights via data mesh, while ensuring technology teams leverage a standardized frameworks for a decentralized data platform.</a:t>
            </a:r>
          </a:p>
        </p:txBody>
      </p:sp>
      <p:sp>
        <p:nvSpPr>
          <p:cNvPr id="18" name="TextBox 17">
            <a:extLst>
              <a:ext uri="{FF2B5EF4-FFF2-40B4-BE49-F238E27FC236}">
                <a16:creationId xmlns:a16="http://schemas.microsoft.com/office/drawing/2014/main" id="{F42CE191-2180-5823-BB46-B78E0D21C4DE}"/>
              </a:ext>
            </a:extLst>
          </p:cNvPr>
          <p:cNvSpPr txBox="1"/>
          <p:nvPr/>
        </p:nvSpPr>
        <p:spPr>
          <a:xfrm>
            <a:off x="8521245" y="1804516"/>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Challenge</a:t>
            </a:r>
          </a:p>
        </p:txBody>
      </p:sp>
      <p:sp>
        <p:nvSpPr>
          <p:cNvPr id="19" name="TextBox 18">
            <a:extLst>
              <a:ext uri="{FF2B5EF4-FFF2-40B4-BE49-F238E27FC236}">
                <a16:creationId xmlns:a16="http://schemas.microsoft.com/office/drawing/2014/main" id="{1886814A-EACE-DEC5-3244-F0B366E9EBBE}"/>
              </a:ext>
            </a:extLst>
          </p:cNvPr>
          <p:cNvSpPr txBox="1"/>
          <p:nvPr/>
        </p:nvSpPr>
        <p:spPr>
          <a:xfrm>
            <a:off x="4347141" y="2256333"/>
            <a:ext cx="3318058" cy="211203"/>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4"/>
                    </a:ext>
                  </a:extLst>
                </a:blip>
              </a:buBlip>
              <a:tabLst/>
              <a:defRPr/>
            </a:pPr>
            <a:r>
              <a:rPr kumimoji="0" lang="en-IN" sz="900" b="0" i="0" u="none" strike="noStrike" kern="0" cap="none" spc="0" normalizeH="0" baseline="0" noProof="0">
                <a:ln>
                  <a:noFill/>
                </a:ln>
                <a:solidFill>
                  <a:srgbClr val="3F3F3F"/>
                </a:solidFill>
                <a:effectLst/>
                <a:uLnTx/>
                <a:uFillTx/>
                <a:latin typeface="Funnel Sans" pitchFamily="2" charset="0"/>
                <a:cs typeface="Arial"/>
                <a:sym typeface="Arial"/>
              </a:rPr>
              <a:t>Dara engineering  capabilities</a:t>
            </a:r>
          </a:p>
        </p:txBody>
      </p:sp>
      <p:sp>
        <p:nvSpPr>
          <p:cNvPr id="20" name="TextBox 19">
            <a:extLst>
              <a:ext uri="{FF2B5EF4-FFF2-40B4-BE49-F238E27FC236}">
                <a16:creationId xmlns:a16="http://schemas.microsoft.com/office/drawing/2014/main" id="{5EF7B7AA-381B-FC61-FFCA-A7C85920AFC2}"/>
              </a:ext>
            </a:extLst>
          </p:cNvPr>
          <p:cNvSpPr txBox="1"/>
          <p:nvPr/>
        </p:nvSpPr>
        <p:spPr>
          <a:xfrm>
            <a:off x="4716193" y="3830811"/>
            <a:ext cx="2244658" cy="424732"/>
          </a:xfrm>
          <a:prstGeom prst="rect">
            <a:avLst/>
          </a:prstGeom>
          <a:noFill/>
        </p:spPr>
        <p:txBody>
          <a:bodyPr wrap="square">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Solution</a:t>
            </a:r>
          </a:p>
        </p:txBody>
      </p:sp>
      <p:sp>
        <p:nvSpPr>
          <p:cNvPr id="21" name="TextBox 20">
            <a:extLst>
              <a:ext uri="{FF2B5EF4-FFF2-40B4-BE49-F238E27FC236}">
                <a16:creationId xmlns:a16="http://schemas.microsoft.com/office/drawing/2014/main" id="{6431DE4D-B78A-105D-7CFB-521F3DC4758B}"/>
              </a:ext>
            </a:extLst>
          </p:cNvPr>
          <p:cNvSpPr txBox="1"/>
          <p:nvPr/>
        </p:nvSpPr>
        <p:spPr>
          <a:xfrm>
            <a:off x="8521245" y="3830811"/>
            <a:ext cx="1616834" cy="424732"/>
          </a:xfrm>
          <a:prstGeom prst="rect">
            <a:avLst/>
          </a:prstGeom>
          <a:noFill/>
        </p:spPr>
        <p:txBody>
          <a:bodyPr wrap="square" rtlCol="0">
            <a:spAutoFit/>
          </a:bodyPr>
          <a:lstStyle/>
          <a:p>
            <a:pPr marL="0" marR="0" lvl="0" indent="0" algn="l" defTabSz="914400" rtl="0" eaLnBrk="1" fontAlgn="auto" latinLnBrk="0" hangingPunct="1">
              <a:lnSpc>
                <a:spcPct val="90000"/>
              </a:lnSpc>
              <a:spcBef>
                <a:spcPts val="0"/>
              </a:spcBef>
              <a:spcAft>
                <a:spcPts val="0"/>
              </a:spcAft>
              <a:buClr>
                <a:srgbClr val="000000"/>
              </a:buClr>
              <a:buSzPts val="1400"/>
              <a:buFont typeface="Arial"/>
              <a:buNone/>
              <a:tabLst/>
              <a:defRPr/>
            </a:pPr>
            <a:r>
              <a:rPr kumimoji="0" lang="en-US" sz="2400" b="0" i="0" u="none" strike="noStrike" kern="1200" cap="none" spc="0" normalizeH="0" baseline="0" noProof="0">
                <a:ln>
                  <a:noFill/>
                </a:ln>
                <a:solidFill>
                  <a:srgbClr val="494949"/>
                </a:solidFill>
                <a:effectLst/>
                <a:uLnTx/>
                <a:uFillTx/>
                <a:latin typeface="Funnel Sans" pitchFamily="2" charset="0"/>
                <a:ea typeface="+mn-ea"/>
                <a:cs typeface="Arial"/>
                <a:sym typeface="Arial"/>
              </a:rPr>
              <a:t>Impact</a:t>
            </a:r>
          </a:p>
        </p:txBody>
      </p:sp>
      <p:sp>
        <p:nvSpPr>
          <p:cNvPr id="22" name="TextBox 21">
            <a:extLst>
              <a:ext uri="{FF2B5EF4-FFF2-40B4-BE49-F238E27FC236}">
                <a16:creationId xmlns:a16="http://schemas.microsoft.com/office/drawing/2014/main" id="{70E32028-92CF-92CE-FB13-E55F6974ECCE}"/>
              </a:ext>
            </a:extLst>
          </p:cNvPr>
          <p:cNvSpPr txBox="1"/>
          <p:nvPr/>
        </p:nvSpPr>
        <p:spPr>
          <a:xfrm>
            <a:off x="4347141" y="4273936"/>
            <a:ext cx="3353610" cy="1180699"/>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0" marR="0" lvl="0" indent="0" algn="l" defTabSz="1219168" rtl="0" eaLnBrk="1" fontAlgn="auto" latinLnBrk="0" hangingPunct="0">
              <a:lnSpc>
                <a:spcPct val="100000"/>
              </a:lnSpc>
              <a:spcBef>
                <a:spcPts val="0"/>
              </a:spcBef>
              <a:spcAft>
                <a:spcPts val="300"/>
              </a:spcAft>
              <a:buClr>
                <a:srgbClr val="000000"/>
              </a:buClr>
              <a:buSzTx/>
              <a:buFont typeface="Arial"/>
              <a:buNone/>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Genpact developed architectural frameworks for a decentralized data platform, enabling seamless data integration and governance. Implemented for Sales and Distribution, the integrated data hub supports diverse analytics needs, extending to Customer Data Management and Risk and Compliance. Genpact's AI-first approach ensures prioritized AI use cases, starting with strategic data products and gen AI solutions like the Sales Assist chatbot.</a:t>
            </a:r>
          </a:p>
        </p:txBody>
      </p:sp>
      <p:grpSp>
        <p:nvGrpSpPr>
          <p:cNvPr id="23" name="Group 22">
            <a:extLst>
              <a:ext uri="{FF2B5EF4-FFF2-40B4-BE49-F238E27FC236}">
                <a16:creationId xmlns:a16="http://schemas.microsoft.com/office/drawing/2014/main" id="{00533F50-056C-2485-1B86-07FCF2449BA9}"/>
              </a:ext>
            </a:extLst>
          </p:cNvPr>
          <p:cNvGrpSpPr/>
          <p:nvPr/>
        </p:nvGrpSpPr>
        <p:grpSpPr>
          <a:xfrm>
            <a:off x="8081567" y="1804516"/>
            <a:ext cx="396000" cy="269984"/>
            <a:chOff x="4199035" y="2892835"/>
            <a:chExt cx="1224341" cy="988696"/>
          </a:xfrm>
        </p:grpSpPr>
        <p:grpSp>
          <p:nvGrpSpPr>
            <p:cNvPr id="24" name="Graphic 21">
              <a:extLst>
                <a:ext uri="{FF2B5EF4-FFF2-40B4-BE49-F238E27FC236}">
                  <a16:creationId xmlns:a16="http://schemas.microsoft.com/office/drawing/2014/main" id="{B293FAA5-8A63-4A7C-EF61-193537314063}"/>
                </a:ext>
              </a:extLst>
            </p:cNvPr>
            <p:cNvGrpSpPr/>
            <p:nvPr/>
          </p:nvGrpSpPr>
          <p:grpSpPr>
            <a:xfrm>
              <a:off x="4379821" y="3213637"/>
              <a:ext cx="830865" cy="650271"/>
              <a:chOff x="4379821" y="3213637"/>
              <a:chExt cx="830865" cy="650271"/>
            </a:xfrm>
          </p:grpSpPr>
          <p:sp>
            <p:nvSpPr>
              <p:cNvPr id="28" name="Freeform: Shape 27">
                <a:extLst>
                  <a:ext uri="{FF2B5EF4-FFF2-40B4-BE49-F238E27FC236}">
                    <a16:creationId xmlns:a16="http://schemas.microsoft.com/office/drawing/2014/main" id="{152FD500-B634-E28E-47B5-8985ECEAA9E3}"/>
                  </a:ext>
                </a:extLst>
              </p:cNvPr>
              <p:cNvSpPr/>
              <p:nvPr/>
            </p:nvSpPr>
            <p:spPr>
              <a:xfrm>
                <a:off x="4379821" y="3696555"/>
                <a:ext cx="9525" cy="167354"/>
              </a:xfrm>
              <a:custGeom>
                <a:avLst/>
                <a:gdLst>
                  <a:gd name="connsiteX0" fmla="*/ 0 w 9525"/>
                  <a:gd name="connsiteY0" fmla="*/ 0 h 167354"/>
                  <a:gd name="connsiteX1" fmla="*/ 0 w 9525"/>
                  <a:gd name="connsiteY1" fmla="*/ 167354 h 167354"/>
                </a:gdLst>
                <a:ahLst/>
                <a:cxnLst>
                  <a:cxn ang="0">
                    <a:pos x="connsiteX0" y="connsiteY0"/>
                  </a:cxn>
                  <a:cxn ang="0">
                    <a:pos x="connsiteX1" y="connsiteY1"/>
                  </a:cxn>
                </a:cxnLst>
                <a:rect l="l" t="t" r="r" b="b"/>
                <a:pathLst>
                  <a:path w="9525" h="167354">
                    <a:moveTo>
                      <a:pt x="0" y="0"/>
                    </a:moveTo>
                    <a:lnTo>
                      <a:pt x="0" y="167354"/>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9" name="Freeform: Shape 28">
                <a:extLst>
                  <a:ext uri="{FF2B5EF4-FFF2-40B4-BE49-F238E27FC236}">
                    <a16:creationId xmlns:a16="http://schemas.microsoft.com/office/drawing/2014/main" id="{29F9179D-D079-570A-6088-8EB756B8B569}"/>
                  </a:ext>
                </a:extLst>
              </p:cNvPr>
              <p:cNvSpPr/>
              <p:nvPr/>
            </p:nvSpPr>
            <p:spPr>
              <a:xfrm>
                <a:off x="4656808" y="3506817"/>
                <a:ext cx="9525" cy="357092"/>
              </a:xfrm>
              <a:custGeom>
                <a:avLst/>
                <a:gdLst>
                  <a:gd name="connsiteX0" fmla="*/ 0 w 9525"/>
                  <a:gd name="connsiteY0" fmla="*/ 0 h 357092"/>
                  <a:gd name="connsiteX1" fmla="*/ 0 w 9525"/>
                  <a:gd name="connsiteY1" fmla="*/ 357092 h 357092"/>
                </a:gdLst>
                <a:ahLst/>
                <a:cxnLst>
                  <a:cxn ang="0">
                    <a:pos x="connsiteX0" y="connsiteY0"/>
                  </a:cxn>
                  <a:cxn ang="0">
                    <a:pos x="connsiteX1" y="connsiteY1"/>
                  </a:cxn>
                </a:cxnLst>
                <a:rect l="l" t="t" r="r" b="b"/>
                <a:pathLst>
                  <a:path w="9525" h="357092">
                    <a:moveTo>
                      <a:pt x="0" y="0"/>
                    </a:moveTo>
                    <a:lnTo>
                      <a:pt x="0" y="35709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0" name="Freeform: Shape 29">
                <a:extLst>
                  <a:ext uri="{FF2B5EF4-FFF2-40B4-BE49-F238E27FC236}">
                    <a16:creationId xmlns:a16="http://schemas.microsoft.com/office/drawing/2014/main" id="{4FAAF56C-51A1-E7E0-0DEF-CA2BA9881973}"/>
                  </a:ext>
                </a:extLst>
              </p:cNvPr>
              <p:cNvSpPr/>
              <p:nvPr/>
            </p:nvSpPr>
            <p:spPr>
              <a:xfrm>
                <a:off x="4933795" y="3334319"/>
                <a:ext cx="9525" cy="529590"/>
              </a:xfrm>
              <a:custGeom>
                <a:avLst/>
                <a:gdLst>
                  <a:gd name="connsiteX0" fmla="*/ 0 w 9525"/>
                  <a:gd name="connsiteY0" fmla="*/ 0 h 529590"/>
                  <a:gd name="connsiteX1" fmla="*/ 0 w 9525"/>
                  <a:gd name="connsiteY1" fmla="*/ 529590 h 529590"/>
                </a:gdLst>
                <a:ahLst/>
                <a:cxnLst>
                  <a:cxn ang="0">
                    <a:pos x="connsiteX0" y="connsiteY0"/>
                  </a:cxn>
                  <a:cxn ang="0">
                    <a:pos x="connsiteX1" y="connsiteY1"/>
                  </a:cxn>
                </a:cxnLst>
                <a:rect l="l" t="t" r="r" b="b"/>
                <a:pathLst>
                  <a:path w="9525" h="529590">
                    <a:moveTo>
                      <a:pt x="0" y="0"/>
                    </a:moveTo>
                    <a:lnTo>
                      <a:pt x="0" y="529590"/>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1" name="Freeform: Shape 30">
                <a:extLst>
                  <a:ext uri="{FF2B5EF4-FFF2-40B4-BE49-F238E27FC236}">
                    <a16:creationId xmlns:a16="http://schemas.microsoft.com/office/drawing/2014/main" id="{D0D3F7CA-9217-250D-0B38-0B14BBA97DEF}"/>
                  </a:ext>
                </a:extLst>
              </p:cNvPr>
              <p:cNvSpPr/>
              <p:nvPr/>
            </p:nvSpPr>
            <p:spPr>
              <a:xfrm>
                <a:off x="5210686" y="3213637"/>
                <a:ext cx="9525" cy="650271"/>
              </a:xfrm>
              <a:custGeom>
                <a:avLst/>
                <a:gdLst>
                  <a:gd name="connsiteX0" fmla="*/ 0 w 9525"/>
                  <a:gd name="connsiteY0" fmla="*/ 0 h 650271"/>
                  <a:gd name="connsiteX1" fmla="*/ 0 w 9525"/>
                  <a:gd name="connsiteY1" fmla="*/ 650272 h 650271"/>
                </a:gdLst>
                <a:ahLst/>
                <a:cxnLst>
                  <a:cxn ang="0">
                    <a:pos x="connsiteX0" y="connsiteY0"/>
                  </a:cxn>
                  <a:cxn ang="0">
                    <a:pos x="connsiteX1" y="connsiteY1"/>
                  </a:cxn>
                </a:cxnLst>
                <a:rect l="l" t="t" r="r" b="b"/>
                <a:pathLst>
                  <a:path w="9525" h="650271">
                    <a:moveTo>
                      <a:pt x="0" y="0"/>
                    </a:moveTo>
                    <a:lnTo>
                      <a:pt x="0" y="650272"/>
                    </a:lnTo>
                  </a:path>
                </a:pathLst>
              </a:custGeom>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sp>
          <p:nvSpPr>
            <p:cNvPr id="25" name="Freeform: Shape 24">
              <a:extLst>
                <a:ext uri="{FF2B5EF4-FFF2-40B4-BE49-F238E27FC236}">
                  <a16:creationId xmlns:a16="http://schemas.microsoft.com/office/drawing/2014/main" id="{E4BCE923-F330-6503-5ABC-220B41AEB3EB}"/>
                </a:ext>
              </a:extLst>
            </p:cNvPr>
            <p:cNvSpPr/>
            <p:nvPr/>
          </p:nvSpPr>
          <p:spPr>
            <a:xfrm>
              <a:off x="4199035" y="3080003"/>
              <a:ext cx="1224341" cy="801528"/>
            </a:xfrm>
            <a:custGeom>
              <a:avLst/>
              <a:gdLst>
                <a:gd name="connsiteX0" fmla="*/ 0 w 1224343"/>
                <a:gd name="connsiteY0" fmla="*/ 0 h 801528"/>
                <a:gd name="connsiteX1" fmla="*/ 0 w 1224343"/>
                <a:gd name="connsiteY1" fmla="*/ 801529 h 801528"/>
                <a:gd name="connsiteX2" fmla="*/ 1224343 w 1224343"/>
                <a:gd name="connsiteY2" fmla="*/ 801529 h 801528"/>
              </a:gdLst>
              <a:ahLst/>
              <a:cxnLst>
                <a:cxn ang="0">
                  <a:pos x="connsiteX0" y="connsiteY0"/>
                </a:cxn>
                <a:cxn ang="0">
                  <a:pos x="connsiteX1" y="connsiteY1"/>
                </a:cxn>
                <a:cxn ang="0">
                  <a:pos x="connsiteX2" y="connsiteY2"/>
                </a:cxn>
              </a:cxnLst>
              <a:rect l="l" t="t" r="r" b="b"/>
              <a:pathLst>
                <a:path w="1224343" h="801528">
                  <a:moveTo>
                    <a:pt x="0" y="0"/>
                  </a:moveTo>
                  <a:lnTo>
                    <a:pt x="0" y="801529"/>
                  </a:lnTo>
                  <a:lnTo>
                    <a:pt x="1224343" y="801529"/>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6" name="Freeform: Shape 25">
              <a:extLst>
                <a:ext uri="{FF2B5EF4-FFF2-40B4-BE49-F238E27FC236}">
                  <a16:creationId xmlns:a16="http://schemas.microsoft.com/office/drawing/2014/main" id="{15DFD704-E886-B1BC-F991-0D8164109B75}"/>
                </a:ext>
              </a:extLst>
            </p:cNvPr>
            <p:cNvSpPr/>
            <p:nvPr/>
          </p:nvSpPr>
          <p:spPr>
            <a:xfrm>
              <a:off x="4370771" y="2917030"/>
              <a:ext cx="907257" cy="653321"/>
            </a:xfrm>
            <a:custGeom>
              <a:avLst/>
              <a:gdLst>
                <a:gd name="connsiteX0" fmla="*/ 0 w 907256"/>
                <a:gd name="connsiteY0" fmla="*/ 653320 h 653319"/>
                <a:gd name="connsiteX1" fmla="*/ 248126 w 907256"/>
                <a:gd name="connsiteY1" fmla="*/ 437483 h 653319"/>
                <a:gd name="connsiteX2" fmla="*/ 377285 w 907256"/>
                <a:gd name="connsiteY2" fmla="*/ 491776 h 653319"/>
                <a:gd name="connsiteX3" fmla="*/ 550545 w 907256"/>
                <a:gd name="connsiteY3" fmla="*/ 221742 h 653319"/>
                <a:gd name="connsiteX4" fmla="*/ 691420 w 907256"/>
                <a:gd name="connsiteY4" fmla="*/ 261366 h 653319"/>
                <a:gd name="connsiteX5" fmla="*/ 907256 w 907256"/>
                <a:gd name="connsiteY5" fmla="*/ 0 h 65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7256" h="653319">
                  <a:moveTo>
                    <a:pt x="0" y="653320"/>
                  </a:moveTo>
                  <a:lnTo>
                    <a:pt x="248126" y="437483"/>
                  </a:lnTo>
                  <a:lnTo>
                    <a:pt x="377285" y="491776"/>
                  </a:lnTo>
                  <a:lnTo>
                    <a:pt x="550545" y="221742"/>
                  </a:lnTo>
                  <a:lnTo>
                    <a:pt x="691420" y="261366"/>
                  </a:lnTo>
                  <a:lnTo>
                    <a:pt x="907256" y="0"/>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27" name="Freeform: Shape 26">
              <a:extLst>
                <a:ext uri="{FF2B5EF4-FFF2-40B4-BE49-F238E27FC236}">
                  <a16:creationId xmlns:a16="http://schemas.microsoft.com/office/drawing/2014/main" id="{34588297-668B-F605-9EE0-0AA8A416D082}"/>
                </a:ext>
              </a:extLst>
            </p:cNvPr>
            <p:cNvSpPr/>
            <p:nvPr/>
          </p:nvSpPr>
          <p:spPr>
            <a:xfrm>
              <a:off x="5127533" y="2892835"/>
              <a:ext cx="177641" cy="176117"/>
            </a:xfrm>
            <a:custGeom>
              <a:avLst/>
              <a:gdLst>
                <a:gd name="connsiteX0" fmla="*/ 0 w 177641"/>
                <a:gd name="connsiteY0" fmla="*/ 0 h 176117"/>
                <a:gd name="connsiteX1" fmla="*/ 176879 w 177641"/>
                <a:gd name="connsiteY1" fmla="*/ 762 h 176117"/>
                <a:gd name="connsiteX2" fmla="*/ 177641 w 177641"/>
                <a:gd name="connsiteY2" fmla="*/ 176117 h 176117"/>
              </a:gdLst>
              <a:ahLst/>
              <a:cxnLst>
                <a:cxn ang="0">
                  <a:pos x="connsiteX0" y="connsiteY0"/>
                </a:cxn>
                <a:cxn ang="0">
                  <a:pos x="connsiteX1" y="connsiteY1"/>
                </a:cxn>
                <a:cxn ang="0">
                  <a:pos x="connsiteX2" y="connsiteY2"/>
                </a:cxn>
              </a:cxnLst>
              <a:rect l="l" t="t" r="r" b="b"/>
              <a:pathLst>
                <a:path w="177641" h="176117">
                  <a:moveTo>
                    <a:pt x="0" y="0"/>
                  </a:moveTo>
                  <a:lnTo>
                    <a:pt x="176879" y="762"/>
                  </a:lnTo>
                  <a:lnTo>
                    <a:pt x="177641" y="176117"/>
                  </a:lnTo>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2" name="Group 31">
            <a:extLst>
              <a:ext uri="{FF2B5EF4-FFF2-40B4-BE49-F238E27FC236}">
                <a16:creationId xmlns:a16="http://schemas.microsoft.com/office/drawing/2014/main" id="{D5E51EF5-7264-9B54-B5B8-1655E9DAE025}"/>
              </a:ext>
            </a:extLst>
          </p:cNvPr>
          <p:cNvGrpSpPr/>
          <p:nvPr/>
        </p:nvGrpSpPr>
        <p:grpSpPr>
          <a:xfrm>
            <a:off x="4385110" y="1804516"/>
            <a:ext cx="344230" cy="390093"/>
            <a:chOff x="5624512" y="2895600"/>
            <a:chExt cx="938688" cy="1063752"/>
          </a:xfrm>
        </p:grpSpPr>
        <p:grpSp>
          <p:nvGrpSpPr>
            <p:cNvPr id="33" name="Graphic 100">
              <a:extLst>
                <a:ext uri="{FF2B5EF4-FFF2-40B4-BE49-F238E27FC236}">
                  <a16:creationId xmlns:a16="http://schemas.microsoft.com/office/drawing/2014/main" id="{CDBC5E95-D9A4-FE72-FE0A-51850068A7E4}"/>
                </a:ext>
              </a:extLst>
            </p:cNvPr>
            <p:cNvGrpSpPr/>
            <p:nvPr/>
          </p:nvGrpSpPr>
          <p:grpSpPr>
            <a:xfrm>
              <a:off x="5867590" y="3195446"/>
              <a:ext cx="449389" cy="449198"/>
              <a:chOff x="5867590" y="3195446"/>
              <a:chExt cx="449389" cy="449198"/>
            </a:xfrm>
            <a:noFill/>
          </p:grpSpPr>
          <p:sp>
            <p:nvSpPr>
              <p:cNvPr id="47" name="Freeform: Shape 46">
                <a:extLst>
                  <a:ext uri="{FF2B5EF4-FFF2-40B4-BE49-F238E27FC236}">
                    <a16:creationId xmlns:a16="http://schemas.microsoft.com/office/drawing/2014/main" id="{0EFC989C-ADFD-879F-DDAD-2E3C55696CBA}"/>
                  </a:ext>
                </a:extLst>
              </p:cNvPr>
              <p:cNvSpPr/>
              <p:nvPr/>
            </p:nvSpPr>
            <p:spPr>
              <a:xfrm>
                <a:off x="6005797" y="3333464"/>
                <a:ext cx="173164" cy="173164"/>
              </a:xfrm>
              <a:custGeom>
                <a:avLst/>
                <a:gdLst>
                  <a:gd name="connsiteX0" fmla="*/ 86582 w 173164"/>
                  <a:gd name="connsiteY0" fmla="*/ 0 h 173164"/>
                  <a:gd name="connsiteX1" fmla="*/ 0 w 173164"/>
                  <a:gd name="connsiteY1" fmla="*/ 86582 h 173164"/>
                  <a:gd name="connsiteX2" fmla="*/ 86582 w 173164"/>
                  <a:gd name="connsiteY2" fmla="*/ 173165 h 173164"/>
                  <a:gd name="connsiteX3" fmla="*/ 173165 w 173164"/>
                  <a:gd name="connsiteY3" fmla="*/ 86582 h 173164"/>
                  <a:gd name="connsiteX4" fmla="*/ 86582 w 173164"/>
                  <a:gd name="connsiteY4" fmla="*/ 0 h 173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164" h="173164">
                    <a:moveTo>
                      <a:pt x="86582" y="0"/>
                    </a:moveTo>
                    <a:cubicBezTo>
                      <a:pt x="38862" y="0"/>
                      <a:pt x="0" y="38862"/>
                      <a:pt x="0" y="86582"/>
                    </a:cubicBezTo>
                    <a:cubicBezTo>
                      <a:pt x="0" y="134302"/>
                      <a:pt x="38862" y="173165"/>
                      <a:pt x="86582" y="173165"/>
                    </a:cubicBezTo>
                    <a:cubicBezTo>
                      <a:pt x="134303" y="173165"/>
                      <a:pt x="173165" y="134302"/>
                      <a:pt x="173165" y="86582"/>
                    </a:cubicBezTo>
                    <a:cubicBezTo>
                      <a:pt x="173165" y="38862"/>
                      <a:pt x="134303" y="0"/>
                      <a:pt x="86582" y="0"/>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8" name="Freeform: Shape 47">
                <a:extLst>
                  <a:ext uri="{FF2B5EF4-FFF2-40B4-BE49-F238E27FC236}">
                    <a16:creationId xmlns:a16="http://schemas.microsoft.com/office/drawing/2014/main" id="{1EBBF712-AE69-3ADD-BE35-3FF8F745778C}"/>
                  </a:ext>
                </a:extLst>
              </p:cNvPr>
              <p:cNvSpPr/>
              <p:nvPr/>
            </p:nvSpPr>
            <p:spPr>
              <a:xfrm>
                <a:off x="5867590" y="3195446"/>
                <a:ext cx="449389" cy="449198"/>
              </a:xfrm>
              <a:custGeom>
                <a:avLst/>
                <a:gdLst>
                  <a:gd name="connsiteX0" fmla="*/ 403289 w 449389"/>
                  <a:gd name="connsiteY0" fmla="*/ 265271 h 449198"/>
                  <a:gd name="connsiteX1" fmla="*/ 449389 w 449389"/>
                  <a:gd name="connsiteY1" fmla="*/ 256413 h 449198"/>
                  <a:gd name="connsiteX2" fmla="*/ 448913 w 449389"/>
                  <a:gd name="connsiteY2" fmla="*/ 189833 h 449198"/>
                  <a:gd name="connsiteX3" fmla="*/ 402622 w 449389"/>
                  <a:gd name="connsiteY3" fmla="*/ 181547 h 449198"/>
                  <a:gd name="connsiteX4" fmla="*/ 379762 w 449389"/>
                  <a:gd name="connsiteY4" fmla="*/ 127064 h 449198"/>
                  <a:gd name="connsiteX5" fmla="*/ 406146 w 449389"/>
                  <a:gd name="connsiteY5" fmla="*/ 88202 h 449198"/>
                  <a:gd name="connsiteX6" fmla="*/ 358712 w 449389"/>
                  <a:gd name="connsiteY6" fmla="*/ 41339 h 449198"/>
                  <a:gd name="connsiteX7" fmla="*/ 320231 w 449389"/>
                  <a:gd name="connsiteY7" fmla="*/ 68199 h 449198"/>
                  <a:gd name="connsiteX8" fmla="*/ 265462 w 449389"/>
                  <a:gd name="connsiteY8" fmla="*/ 46101 h 449198"/>
                  <a:gd name="connsiteX9" fmla="*/ 256603 w 449389"/>
                  <a:gd name="connsiteY9" fmla="*/ 0 h 449198"/>
                  <a:gd name="connsiteX10" fmla="*/ 189928 w 449389"/>
                  <a:gd name="connsiteY10" fmla="*/ 286 h 449198"/>
                  <a:gd name="connsiteX11" fmla="*/ 181642 w 449389"/>
                  <a:gd name="connsiteY11" fmla="*/ 46577 h 449198"/>
                  <a:gd name="connsiteX12" fmla="*/ 127254 w 449389"/>
                  <a:gd name="connsiteY12" fmla="*/ 69532 h 449198"/>
                  <a:gd name="connsiteX13" fmla="*/ 88392 w 449389"/>
                  <a:gd name="connsiteY13" fmla="*/ 43148 h 449198"/>
                  <a:gd name="connsiteX14" fmla="*/ 41529 w 449389"/>
                  <a:gd name="connsiteY14" fmla="*/ 90583 h 449198"/>
                  <a:gd name="connsiteX15" fmla="*/ 68390 w 449389"/>
                  <a:gd name="connsiteY15" fmla="*/ 129064 h 449198"/>
                  <a:gd name="connsiteX16" fmla="*/ 46196 w 449389"/>
                  <a:gd name="connsiteY16" fmla="*/ 183737 h 449198"/>
                  <a:gd name="connsiteX17" fmla="*/ 0 w 449389"/>
                  <a:gd name="connsiteY17" fmla="*/ 192596 h 449198"/>
                  <a:gd name="connsiteX18" fmla="*/ 476 w 449389"/>
                  <a:gd name="connsiteY18" fmla="*/ 259366 h 449198"/>
                  <a:gd name="connsiteX19" fmla="*/ 46768 w 449389"/>
                  <a:gd name="connsiteY19" fmla="*/ 267653 h 449198"/>
                  <a:gd name="connsiteX20" fmla="*/ 69723 w 449389"/>
                  <a:gd name="connsiteY20" fmla="*/ 322040 h 449198"/>
                  <a:gd name="connsiteX21" fmla="*/ 43339 w 449389"/>
                  <a:gd name="connsiteY21" fmla="*/ 360807 h 449198"/>
                  <a:gd name="connsiteX22" fmla="*/ 90773 w 449389"/>
                  <a:gd name="connsiteY22" fmla="*/ 407670 h 449198"/>
                  <a:gd name="connsiteX23" fmla="*/ 129254 w 449389"/>
                  <a:gd name="connsiteY23" fmla="*/ 380810 h 449198"/>
                  <a:gd name="connsiteX24" fmla="*/ 183928 w 449389"/>
                  <a:gd name="connsiteY24" fmla="*/ 403003 h 449198"/>
                  <a:gd name="connsiteX25" fmla="*/ 192786 w 449389"/>
                  <a:gd name="connsiteY25" fmla="*/ 449199 h 449198"/>
                  <a:gd name="connsiteX26" fmla="*/ 259461 w 449389"/>
                  <a:gd name="connsiteY26" fmla="*/ 448628 h 449198"/>
                  <a:gd name="connsiteX27" fmla="*/ 267748 w 449389"/>
                  <a:gd name="connsiteY27" fmla="*/ 402336 h 449198"/>
                  <a:gd name="connsiteX28" fmla="*/ 322231 w 449389"/>
                  <a:gd name="connsiteY28" fmla="*/ 379476 h 449198"/>
                  <a:gd name="connsiteX29" fmla="*/ 360997 w 449389"/>
                  <a:gd name="connsiteY29" fmla="*/ 405860 h 449198"/>
                  <a:gd name="connsiteX30" fmla="*/ 407860 w 449389"/>
                  <a:gd name="connsiteY30" fmla="*/ 358426 h 449198"/>
                  <a:gd name="connsiteX31" fmla="*/ 381000 w 449389"/>
                  <a:gd name="connsiteY31" fmla="*/ 319945 h 449198"/>
                  <a:gd name="connsiteX32" fmla="*/ 403098 w 449389"/>
                  <a:gd name="connsiteY32" fmla="*/ 265176 h 449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389" h="449198">
                    <a:moveTo>
                      <a:pt x="403289" y="265271"/>
                    </a:moveTo>
                    <a:lnTo>
                      <a:pt x="449389" y="256413"/>
                    </a:lnTo>
                    <a:lnTo>
                      <a:pt x="448913" y="189833"/>
                    </a:lnTo>
                    <a:lnTo>
                      <a:pt x="402622" y="181547"/>
                    </a:lnTo>
                    <a:cubicBezTo>
                      <a:pt x="398050" y="162401"/>
                      <a:pt x="390430" y="144113"/>
                      <a:pt x="379762" y="127064"/>
                    </a:cubicBezTo>
                    <a:lnTo>
                      <a:pt x="406146" y="88202"/>
                    </a:lnTo>
                    <a:lnTo>
                      <a:pt x="358712" y="41339"/>
                    </a:lnTo>
                    <a:lnTo>
                      <a:pt x="320231" y="68199"/>
                    </a:lnTo>
                    <a:cubicBezTo>
                      <a:pt x="303371" y="57817"/>
                      <a:pt x="284988" y="50387"/>
                      <a:pt x="265462" y="46101"/>
                    </a:cubicBezTo>
                    <a:lnTo>
                      <a:pt x="256603" y="0"/>
                    </a:lnTo>
                    <a:lnTo>
                      <a:pt x="189928" y="286"/>
                    </a:lnTo>
                    <a:lnTo>
                      <a:pt x="181642" y="46577"/>
                    </a:lnTo>
                    <a:cubicBezTo>
                      <a:pt x="162497" y="51245"/>
                      <a:pt x="144209" y="58960"/>
                      <a:pt x="127254" y="69532"/>
                    </a:cubicBezTo>
                    <a:lnTo>
                      <a:pt x="88392" y="43148"/>
                    </a:lnTo>
                    <a:lnTo>
                      <a:pt x="41529" y="90583"/>
                    </a:lnTo>
                    <a:lnTo>
                      <a:pt x="68390" y="129064"/>
                    </a:lnTo>
                    <a:cubicBezTo>
                      <a:pt x="58102" y="145828"/>
                      <a:pt x="50578" y="164211"/>
                      <a:pt x="46196" y="183737"/>
                    </a:cubicBezTo>
                    <a:lnTo>
                      <a:pt x="0" y="192596"/>
                    </a:lnTo>
                    <a:lnTo>
                      <a:pt x="476" y="259366"/>
                    </a:lnTo>
                    <a:lnTo>
                      <a:pt x="46768" y="267653"/>
                    </a:lnTo>
                    <a:cubicBezTo>
                      <a:pt x="51435" y="287084"/>
                      <a:pt x="59150" y="305372"/>
                      <a:pt x="69723" y="322040"/>
                    </a:cubicBezTo>
                    <a:lnTo>
                      <a:pt x="43339" y="360807"/>
                    </a:lnTo>
                    <a:lnTo>
                      <a:pt x="90773" y="407670"/>
                    </a:lnTo>
                    <a:lnTo>
                      <a:pt x="129254" y="380810"/>
                    </a:lnTo>
                    <a:cubicBezTo>
                      <a:pt x="146304" y="391192"/>
                      <a:pt x="164687" y="398621"/>
                      <a:pt x="183928" y="403003"/>
                    </a:cubicBezTo>
                    <a:lnTo>
                      <a:pt x="192786" y="449199"/>
                    </a:lnTo>
                    <a:lnTo>
                      <a:pt x="259461" y="448628"/>
                    </a:lnTo>
                    <a:lnTo>
                      <a:pt x="267748" y="402336"/>
                    </a:lnTo>
                    <a:cubicBezTo>
                      <a:pt x="287179" y="397764"/>
                      <a:pt x="305467" y="390049"/>
                      <a:pt x="322231" y="379476"/>
                    </a:cubicBezTo>
                    <a:lnTo>
                      <a:pt x="360997" y="405860"/>
                    </a:lnTo>
                    <a:lnTo>
                      <a:pt x="407860" y="358426"/>
                    </a:lnTo>
                    <a:lnTo>
                      <a:pt x="381000" y="319945"/>
                    </a:lnTo>
                    <a:cubicBezTo>
                      <a:pt x="391382" y="302800"/>
                      <a:pt x="398812" y="284417"/>
                      <a:pt x="403098" y="265176"/>
                    </a:cubicBezTo>
                    <a:close/>
                  </a:path>
                </a:pathLst>
              </a:custGeom>
              <a:noFill/>
              <a:ln w="12700" cap="flat">
                <a:solidFill>
                  <a:schemeClr val="accent4"/>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nvGrpSpPr>
            <p:cNvPr id="34" name="Graphic 100">
              <a:extLst>
                <a:ext uri="{FF2B5EF4-FFF2-40B4-BE49-F238E27FC236}">
                  <a16:creationId xmlns:a16="http://schemas.microsoft.com/office/drawing/2014/main" id="{0E41E8DB-38D2-95A3-C6E6-8C6F604FE80A}"/>
                </a:ext>
              </a:extLst>
            </p:cNvPr>
            <p:cNvGrpSpPr/>
            <p:nvPr/>
          </p:nvGrpSpPr>
          <p:grpSpPr>
            <a:xfrm>
              <a:off x="5624512" y="2895600"/>
              <a:ext cx="938688" cy="1063752"/>
              <a:chOff x="5624512" y="2895600"/>
              <a:chExt cx="938688" cy="1063752"/>
            </a:xfrm>
            <a:noFill/>
          </p:grpSpPr>
          <p:sp>
            <p:nvSpPr>
              <p:cNvPr id="35" name="Freeform: Shape 34">
                <a:extLst>
                  <a:ext uri="{FF2B5EF4-FFF2-40B4-BE49-F238E27FC236}">
                    <a16:creationId xmlns:a16="http://schemas.microsoft.com/office/drawing/2014/main" id="{BE7DC0D3-093D-6BAF-E618-FD6BEE94EF4D}"/>
                  </a:ext>
                </a:extLst>
              </p:cNvPr>
              <p:cNvSpPr/>
              <p:nvPr/>
            </p:nvSpPr>
            <p:spPr>
              <a:xfrm>
                <a:off x="6157531" y="2990088"/>
                <a:ext cx="282035" cy="162782"/>
              </a:xfrm>
              <a:custGeom>
                <a:avLst/>
                <a:gdLst>
                  <a:gd name="connsiteX0" fmla="*/ 282035 w 282035"/>
                  <a:gd name="connsiteY0" fmla="*/ 162782 h 162782"/>
                  <a:gd name="connsiteX1" fmla="*/ 0 w 282035"/>
                  <a:gd name="connsiteY1" fmla="*/ 0 h 162782"/>
                </a:gdLst>
                <a:ahLst/>
                <a:cxnLst>
                  <a:cxn ang="0">
                    <a:pos x="connsiteX0" y="connsiteY0"/>
                  </a:cxn>
                  <a:cxn ang="0">
                    <a:pos x="connsiteX1" y="connsiteY1"/>
                  </a:cxn>
                </a:cxnLst>
                <a:rect l="l" t="t" r="r" b="b"/>
                <a:pathLst>
                  <a:path w="282035" h="162782">
                    <a:moveTo>
                      <a:pt x="282035" y="162782"/>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6" name="Freeform: Shape 35">
                <a:extLst>
                  <a:ext uri="{FF2B5EF4-FFF2-40B4-BE49-F238E27FC236}">
                    <a16:creationId xmlns:a16="http://schemas.microsoft.com/office/drawing/2014/main" id="{97F6C060-04D3-BF55-0CF5-8146766AF555}"/>
                  </a:ext>
                </a:extLst>
              </p:cNvPr>
              <p:cNvSpPr/>
              <p:nvPr/>
            </p:nvSpPr>
            <p:spPr>
              <a:xfrm>
                <a:off x="6508622" y="3256883"/>
                <a:ext cx="9525" cy="335375"/>
              </a:xfrm>
              <a:custGeom>
                <a:avLst/>
                <a:gdLst>
                  <a:gd name="connsiteX0" fmla="*/ 0 w 9525"/>
                  <a:gd name="connsiteY0" fmla="*/ 335375 h 335375"/>
                  <a:gd name="connsiteX1" fmla="*/ 0 w 9525"/>
                  <a:gd name="connsiteY1" fmla="*/ 0 h 335375"/>
                </a:gdLst>
                <a:ahLst/>
                <a:cxnLst>
                  <a:cxn ang="0">
                    <a:pos x="connsiteX0" y="connsiteY0"/>
                  </a:cxn>
                  <a:cxn ang="0">
                    <a:pos x="connsiteX1" y="connsiteY1"/>
                  </a:cxn>
                </a:cxnLst>
                <a:rect l="l" t="t" r="r" b="b"/>
                <a:pathLst>
                  <a:path w="9525" h="335375">
                    <a:moveTo>
                      <a:pt x="0" y="335375"/>
                    </a:moveTo>
                    <a:lnTo>
                      <a:pt x="0"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7" name="Freeform: Shape 36">
                <a:extLst>
                  <a:ext uri="{FF2B5EF4-FFF2-40B4-BE49-F238E27FC236}">
                    <a16:creationId xmlns:a16="http://schemas.microsoft.com/office/drawing/2014/main" id="{1E554684-44F4-D488-A1EA-C2EE138300E5}"/>
                  </a:ext>
                </a:extLst>
              </p:cNvPr>
              <p:cNvSpPr/>
              <p:nvPr/>
            </p:nvSpPr>
            <p:spPr>
              <a:xfrm>
                <a:off x="6158959" y="3703224"/>
                <a:ext cx="290512" cy="167735"/>
              </a:xfrm>
              <a:custGeom>
                <a:avLst/>
                <a:gdLst>
                  <a:gd name="connsiteX0" fmla="*/ 0 w 290512"/>
                  <a:gd name="connsiteY0" fmla="*/ 167735 h 167735"/>
                  <a:gd name="connsiteX1" fmla="*/ 290513 w 290512"/>
                  <a:gd name="connsiteY1" fmla="*/ 0 h 167735"/>
                </a:gdLst>
                <a:ahLst/>
                <a:cxnLst>
                  <a:cxn ang="0">
                    <a:pos x="connsiteX0" y="connsiteY0"/>
                  </a:cxn>
                  <a:cxn ang="0">
                    <a:pos x="connsiteX1" y="connsiteY1"/>
                  </a:cxn>
                </a:cxnLst>
                <a:rect l="l" t="t" r="r" b="b"/>
                <a:pathLst>
                  <a:path w="290512" h="167735">
                    <a:moveTo>
                      <a:pt x="0" y="167735"/>
                    </a:moveTo>
                    <a:lnTo>
                      <a:pt x="290513" y="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8" name="Freeform: Shape 37">
                <a:extLst>
                  <a:ext uri="{FF2B5EF4-FFF2-40B4-BE49-F238E27FC236}">
                    <a16:creationId xmlns:a16="http://schemas.microsoft.com/office/drawing/2014/main" id="{9CF88EAB-150F-5E69-DB30-FDB9881F0C15}"/>
                  </a:ext>
                </a:extLst>
              </p:cNvPr>
              <p:cNvSpPr/>
              <p:nvPr/>
            </p:nvSpPr>
            <p:spPr>
              <a:xfrm>
                <a:off x="5744050" y="3703891"/>
                <a:ext cx="288512" cy="166497"/>
              </a:xfrm>
              <a:custGeom>
                <a:avLst/>
                <a:gdLst>
                  <a:gd name="connsiteX0" fmla="*/ 0 w 288512"/>
                  <a:gd name="connsiteY0" fmla="*/ 0 h 166497"/>
                  <a:gd name="connsiteX1" fmla="*/ 288512 w 288512"/>
                  <a:gd name="connsiteY1" fmla="*/ 166497 h 166497"/>
                </a:gdLst>
                <a:ahLst/>
                <a:cxnLst>
                  <a:cxn ang="0">
                    <a:pos x="connsiteX0" y="connsiteY0"/>
                  </a:cxn>
                  <a:cxn ang="0">
                    <a:pos x="connsiteX1" y="connsiteY1"/>
                  </a:cxn>
                </a:cxnLst>
                <a:rect l="l" t="t" r="r" b="b"/>
                <a:pathLst>
                  <a:path w="288512" h="166497">
                    <a:moveTo>
                      <a:pt x="0" y="0"/>
                    </a:moveTo>
                    <a:lnTo>
                      <a:pt x="288512" y="166497"/>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39" name="Freeform: Shape 38">
                <a:extLst>
                  <a:ext uri="{FF2B5EF4-FFF2-40B4-BE49-F238E27FC236}">
                    <a16:creationId xmlns:a16="http://schemas.microsoft.com/office/drawing/2014/main" id="{F099A5A8-5DE8-649E-7E9B-4E3F48EF3B88}"/>
                  </a:ext>
                </a:extLst>
              </p:cNvPr>
              <p:cNvSpPr/>
              <p:nvPr/>
            </p:nvSpPr>
            <p:spPr>
              <a:xfrm>
                <a:off x="5683757" y="3259264"/>
                <a:ext cx="9525" cy="344138"/>
              </a:xfrm>
              <a:custGeom>
                <a:avLst/>
                <a:gdLst>
                  <a:gd name="connsiteX0" fmla="*/ 0 w 9525"/>
                  <a:gd name="connsiteY0" fmla="*/ 0 h 344138"/>
                  <a:gd name="connsiteX1" fmla="*/ 0 w 9525"/>
                  <a:gd name="connsiteY1" fmla="*/ 344138 h 344138"/>
                </a:gdLst>
                <a:ahLst/>
                <a:cxnLst>
                  <a:cxn ang="0">
                    <a:pos x="connsiteX0" y="connsiteY0"/>
                  </a:cxn>
                  <a:cxn ang="0">
                    <a:pos x="connsiteX1" y="connsiteY1"/>
                  </a:cxn>
                </a:cxnLst>
                <a:rect l="l" t="t" r="r" b="b"/>
                <a:pathLst>
                  <a:path w="9525" h="344138">
                    <a:moveTo>
                      <a:pt x="0" y="0"/>
                    </a:moveTo>
                    <a:lnTo>
                      <a:pt x="0" y="344138"/>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0" name="Freeform: Shape 39">
                <a:extLst>
                  <a:ext uri="{FF2B5EF4-FFF2-40B4-BE49-F238E27FC236}">
                    <a16:creationId xmlns:a16="http://schemas.microsoft.com/office/drawing/2014/main" id="{F30AA244-7C18-3AB6-1FF9-6BD0334FE5A4}"/>
                  </a:ext>
                </a:extLst>
              </p:cNvPr>
              <p:cNvSpPr/>
              <p:nvPr/>
            </p:nvSpPr>
            <p:spPr>
              <a:xfrm>
                <a:off x="5743860" y="2992469"/>
                <a:ext cx="286893" cy="165639"/>
              </a:xfrm>
              <a:custGeom>
                <a:avLst/>
                <a:gdLst>
                  <a:gd name="connsiteX0" fmla="*/ 286893 w 286893"/>
                  <a:gd name="connsiteY0" fmla="*/ 0 h 165639"/>
                  <a:gd name="connsiteX1" fmla="*/ 0 w 286893"/>
                  <a:gd name="connsiteY1" fmla="*/ 165640 h 165639"/>
                </a:gdLst>
                <a:ahLst/>
                <a:cxnLst>
                  <a:cxn ang="0">
                    <a:pos x="connsiteX0" y="connsiteY0"/>
                  </a:cxn>
                  <a:cxn ang="0">
                    <a:pos x="connsiteX1" y="connsiteY1"/>
                  </a:cxn>
                </a:cxnLst>
                <a:rect l="l" t="t" r="r" b="b"/>
                <a:pathLst>
                  <a:path w="286893" h="165639">
                    <a:moveTo>
                      <a:pt x="286893" y="0"/>
                    </a:moveTo>
                    <a:lnTo>
                      <a:pt x="0" y="165640"/>
                    </a:lnTo>
                  </a:path>
                </a:pathLst>
              </a:custGeom>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1" name="Freeform: Shape 40">
                <a:extLst>
                  <a:ext uri="{FF2B5EF4-FFF2-40B4-BE49-F238E27FC236}">
                    <a16:creationId xmlns:a16="http://schemas.microsoft.com/office/drawing/2014/main" id="{CC2CB1D4-15B5-776B-C1F8-1D185DB7EA6F}"/>
                  </a:ext>
                </a:extLst>
              </p:cNvPr>
              <p:cNvSpPr/>
              <p:nvPr/>
            </p:nvSpPr>
            <p:spPr>
              <a:xfrm>
                <a:off x="6031229" y="289560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2" name="Freeform: Shape 41">
                <a:extLst>
                  <a:ext uri="{FF2B5EF4-FFF2-40B4-BE49-F238E27FC236}">
                    <a16:creationId xmlns:a16="http://schemas.microsoft.com/office/drawing/2014/main" id="{DB639A4C-392D-DDE8-30D0-17DB297F7D16}"/>
                  </a:ext>
                </a:extLst>
              </p:cNvPr>
              <p:cNvSpPr/>
              <p:nvPr/>
            </p:nvSpPr>
            <p:spPr>
              <a:xfrm>
                <a:off x="6031229" y="3829431"/>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3" name="Freeform: Shape 42">
                <a:extLst>
                  <a:ext uri="{FF2B5EF4-FFF2-40B4-BE49-F238E27FC236}">
                    <a16:creationId xmlns:a16="http://schemas.microsoft.com/office/drawing/2014/main" id="{3A7762AC-32FA-4670-9CD3-FBEDD749D5E4}"/>
                  </a:ext>
                </a:extLst>
              </p:cNvPr>
              <p:cNvSpPr/>
              <p:nvPr/>
            </p:nvSpPr>
            <p:spPr>
              <a:xfrm>
                <a:off x="6433279" y="3127438"/>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4" name="Freeform: Shape 43">
                <a:extLst>
                  <a:ext uri="{FF2B5EF4-FFF2-40B4-BE49-F238E27FC236}">
                    <a16:creationId xmlns:a16="http://schemas.microsoft.com/office/drawing/2014/main" id="{61C12FCE-255A-F86F-1C26-69AC80B3E9EC}"/>
                  </a:ext>
                </a:extLst>
              </p:cNvPr>
              <p:cNvSpPr/>
              <p:nvPr/>
            </p:nvSpPr>
            <p:spPr>
              <a:xfrm>
                <a:off x="6433279" y="3599211"/>
                <a:ext cx="129921" cy="129920"/>
              </a:xfrm>
              <a:custGeom>
                <a:avLst/>
                <a:gdLst>
                  <a:gd name="connsiteX0" fmla="*/ 129921 w 129921"/>
                  <a:gd name="connsiteY0" fmla="*/ 64961 h 129920"/>
                  <a:gd name="connsiteX1" fmla="*/ 64961 w 129921"/>
                  <a:gd name="connsiteY1" fmla="*/ 129921 h 129920"/>
                  <a:gd name="connsiteX2" fmla="*/ 0 w 129921"/>
                  <a:gd name="connsiteY2" fmla="*/ 64961 h 129920"/>
                  <a:gd name="connsiteX3" fmla="*/ 64961 w 129921"/>
                  <a:gd name="connsiteY3" fmla="*/ 0 h 129920"/>
                  <a:gd name="connsiteX4" fmla="*/ 129921 w 129921"/>
                  <a:gd name="connsiteY4" fmla="*/ 64961 h 129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0">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5" name="Freeform: Shape 44">
                <a:extLst>
                  <a:ext uri="{FF2B5EF4-FFF2-40B4-BE49-F238E27FC236}">
                    <a16:creationId xmlns:a16="http://schemas.microsoft.com/office/drawing/2014/main" id="{47D1D6A3-4E88-EBCD-DA74-3951C8C67A0C}"/>
                  </a:ext>
                </a:extLst>
              </p:cNvPr>
              <p:cNvSpPr/>
              <p:nvPr/>
            </p:nvSpPr>
            <p:spPr>
              <a:xfrm>
                <a:off x="5624512" y="3607117"/>
                <a:ext cx="129921" cy="129921"/>
              </a:xfrm>
              <a:custGeom>
                <a:avLst/>
                <a:gdLst>
                  <a:gd name="connsiteX0" fmla="*/ 129921 w 129921"/>
                  <a:gd name="connsiteY0" fmla="*/ 64960 h 129921"/>
                  <a:gd name="connsiteX1" fmla="*/ 64961 w 129921"/>
                  <a:gd name="connsiteY1" fmla="*/ 129921 h 129921"/>
                  <a:gd name="connsiteX2" fmla="*/ 0 w 129921"/>
                  <a:gd name="connsiteY2" fmla="*/ 64960 h 129921"/>
                  <a:gd name="connsiteX3" fmla="*/ 64961 w 129921"/>
                  <a:gd name="connsiteY3" fmla="*/ 0 h 129921"/>
                  <a:gd name="connsiteX4" fmla="*/ 129921 w 129921"/>
                  <a:gd name="connsiteY4" fmla="*/ 64960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0"/>
                    </a:moveTo>
                    <a:cubicBezTo>
                      <a:pt x="129921" y="100837"/>
                      <a:pt x="100837" y="129921"/>
                      <a:pt x="64961" y="129921"/>
                    </a:cubicBezTo>
                    <a:cubicBezTo>
                      <a:pt x="29084" y="129921"/>
                      <a:pt x="0" y="100837"/>
                      <a:pt x="0" y="64960"/>
                    </a:cubicBezTo>
                    <a:cubicBezTo>
                      <a:pt x="0" y="29084"/>
                      <a:pt x="29084" y="0"/>
                      <a:pt x="64961" y="0"/>
                    </a:cubicBezTo>
                    <a:cubicBezTo>
                      <a:pt x="100837" y="0"/>
                      <a:pt x="129921" y="29084"/>
                      <a:pt x="129921" y="64960"/>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sp>
            <p:nvSpPr>
              <p:cNvPr id="46" name="Freeform: Shape 45">
                <a:extLst>
                  <a:ext uri="{FF2B5EF4-FFF2-40B4-BE49-F238E27FC236}">
                    <a16:creationId xmlns:a16="http://schemas.microsoft.com/office/drawing/2014/main" id="{E96452CF-7F2C-CB71-33A3-B059A6DC3D85}"/>
                  </a:ext>
                </a:extLst>
              </p:cNvPr>
              <p:cNvSpPr/>
              <p:nvPr/>
            </p:nvSpPr>
            <p:spPr>
              <a:xfrm>
                <a:off x="5624512" y="3128010"/>
                <a:ext cx="129921" cy="129921"/>
              </a:xfrm>
              <a:custGeom>
                <a:avLst/>
                <a:gdLst>
                  <a:gd name="connsiteX0" fmla="*/ 129921 w 129921"/>
                  <a:gd name="connsiteY0" fmla="*/ 64961 h 129921"/>
                  <a:gd name="connsiteX1" fmla="*/ 64961 w 129921"/>
                  <a:gd name="connsiteY1" fmla="*/ 129921 h 129921"/>
                  <a:gd name="connsiteX2" fmla="*/ 0 w 129921"/>
                  <a:gd name="connsiteY2" fmla="*/ 64961 h 129921"/>
                  <a:gd name="connsiteX3" fmla="*/ 64961 w 129921"/>
                  <a:gd name="connsiteY3" fmla="*/ 0 h 129921"/>
                  <a:gd name="connsiteX4" fmla="*/ 129921 w 129921"/>
                  <a:gd name="connsiteY4" fmla="*/ 64961 h 1299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921" h="129921">
                    <a:moveTo>
                      <a:pt x="129921" y="64961"/>
                    </a:moveTo>
                    <a:cubicBezTo>
                      <a:pt x="129921" y="100837"/>
                      <a:pt x="100837" y="129921"/>
                      <a:pt x="64961" y="129921"/>
                    </a:cubicBezTo>
                    <a:cubicBezTo>
                      <a:pt x="29084" y="129921"/>
                      <a:pt x="0" y="100837"/>
                      <a:pt x="0" y="64961"/>
                    </a:cubicBezTo>
                    <a:cubicBezTo>
                      <a:pt x="0" y="29084"/>
                      <a:pt x="29084" y="0"/>
                      <a:pt x="64961" y="0"/>
                    </a:cubicBezTo>
                    <a:cubicBezTo>
                      <a:pt x="100837" y="0"/>
                      <a:pt x="129921" y="29084"/>
                      <a:pt x="129921" y="64961"/>
                    </a:cubicBezTo>
                    <a:close/>
                  </a:path>
                </a:pathLst>
              </a:custGeom>
              <a:noFill/>
              <a:ln w="12700" cap="flat">
                <a:solidFill>
                  <a:schemeClr val="accent4"/>
                </a:soli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en-IN" sz="1400" b="0" i="0" u="none" strike="noStrike" kern="0" cap="none" spc="0" normalizeH="0" baseline="0" noProof="0">
                  <a:ln>
                    <a:noFill/>
                  </a:ln>
                  <a:solidFill>
                    <a:srgbClr val="000000"/>
                  </a:solidFill>
                  <a:effectLst/>
                  <a:uLnTx/>
                  <a:uFillTx/>
                  <a:latin typeface="Funnel Sans" pitchFamily="2" charset="0"/>
                  <a:cs typeface="Arial"/>
                  <a:sym typeface="Arial"/>
                </a:endParaRPr>
              </a:p>
            </p:txBody>
          </p:sp>
        </p:grpSp>
      </p:grpSp>
      <p:pic>
        <p:nvPicPr>
          <p:cNvPr id="49" name="Graphic 48">
            <a:extLst>
              <a:ext uri="{FF2B5EF4-FFF2-40B4-BE49-F238E27FC236}">
                <a16:creationId xmlns:a16="http://schemas.microsoft.com/office/drawing/2014/main" id="{5051851F-27C1-7BF9-DCDE-99EDD61CDE1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081567" y="3809587"/>
            <a:ext cx="432000" cy="342620"/>
          </a:xfrm>
          <a:prstGeom prst="rect">
            <a:avLst/>
          </a:prstGeom>
        </p:spPr>
      </p:pic>
      <p:pic>
        <p:nvPicPr>
          <p:cNvPr id="50" name="Graphic 49">
            <a:extLst>
              <a:ext uri="{FF2B5EF4-FFF2-40B4-BE49-F238E27FC236}">
                <a16:creationId xmlns:a16="http://schemas.microsoft.com/office/drawing/2014/main" id="{CC72A3A4-513B-DB87-647A-97129943EB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333768" y="3773623"/>
            <a:ext cx="352810" cy="445798"/>
          </a:xfrm>
          <a:prstGeom prst="rect">
            <a:avLst/>
          </a:prstGeom>
        </p:spPr>
      </p:pic>
      <p:sp>
        <p:nvSpPr>
          <p:cNvPr id="51" name="TextBox 50">
            <a:extLst>
              <a:ext uri="{FF2B5EF4-FFF2-40B4-BE49-F238E27FC236}">
                <a16:creationId xmlns:a16="http://schemas.microsoft.com/office/drawing/2014/main" id="{10B82596-D7E8-5C78-8E39-D6DE9F7C398C}"/>
              </a:ext>
            </a:extLst>
          </p:cNvPr>
          <p:cNvSpPr txBox="1"/>
          <p:nvPr/>
        </p:nvSpPr>
        <p:spPr>
          <a:xfrm>
            <a:off x="8081566" y="4270171"/>
            <a:ext cx="3547215" cy="1296115"/>
          </a:xfrm>
          <a:prstGeom prst="rect">
            <a:avLst/>
          </a:prstGeom>
        </p:spPr>
        <p:txBody>
          <a:bodyPr rot="0" spcFirstLastPara="0" vertOverflow="overflow" horzOverflow="overflow" vert="horz" wrap="square" lIns="36000" tIns="36000" rIns="36000" bIns="36000" numCol="1" spcCol="0" rtlCol="0" fromWordArt="0" anchor="t" anchorCtr="0" forceAA="0" compatLnSpc="1">
            <a:prstTxWarp prst="textNoShape">
              <a:avLst/>
            </a:prstTxWarp>
            <a:spAutoFit/>
          </a:bodyPr>
          <a:lstStyle/>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Unified data source across merged entities, reducing data acquisition costs and reporting efforts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Enhanced sales and distribution analytics capabilities, including sales territory optimization and customer data analysis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Enabled predictive analytics with ‘next best action” recommendations</a:t>
            </a:r>
          </a:p>
          <a:p>
            <a:pPr marL="216000" marR="0" lvl="0" indent="-216000" algn="l" defTabSz="1219168" rtl="0" eaLnBrk="1" fontAlgn="auto" latinLnBrk="0" hangingPunct="0">
              <a:lnSpc>
                <a:spcPct val="100000"/>
              </a:lnSpc>
              <a:spcBef>
                <a:spcPts val="0"/>
              </a:spcBef>
              <a:spcAft>
                <a:spcPts val="300"/>
              </a:spcAft>
              <a:buClr>
                <a:srgbClr val="000000"/>
              </a:buClr>
              <a:buSzTx/>
              <a:buFont typeface="Arial"/>
              <a:buBlip>
                <a:blip r:embed="rId3">
                  <a:extLst>
                    <a:ext uri="{96DAC541-7B7A-43D3-8B79-37D633B846F1}">
                      <asvg:svgBlip xmlns:asvg="http://schemas.microsoft.com/office/drawing/2016/SVG/main" r:embed="rId9"/>
                    </a:ext>
                  </a:extLst>
                </a:blip>
              </a:buBlip>
              <a:tabLst/>
              <a:defRPr/>
            </a:pPr>
            <a:r>
              <a:rPr kumimoji="0" lang="en-US" sz="900" b="0" i="0" u="none" strike="noStrike" kern="0" cap="none" spc="0" normalizeH="0" baseline="0" noProof="0">
                <a:ln>
                  <a:noFill/>
                </a:ln>
                <a:solidFill>
                  <a:srgbClr val="3F3F3F"/>
                </a:solidFill>
                <a:effectLst/>
                <a:uLnTx/>
                <a:uFillTx/>
                <a:latin typeface="Funnel Sans" pitchFamily="2" charset="0"/>
                <a:cs typeface="Arial"/>
                <a:sym typeface="Arial"/>
              </a:rPr>
              <a:t>Laid groundwork for gen AI use cases, improving operational efficiency and decision-making</a:t>
            </a:r>
          </a:p>
        </p:txBody>
      </p:sp>
      <p:sp>
        <p:nvSpPr>
          <p:cNvPr id="53" name="Rounded Rectangle 26">
            <a:extLst>
              <a:ext uri="{FF2B5EF4-FFF2-40B4-BE49-F238E27FC236}">
                <a16:creationId xmlns:a16="http://schemas.microsoft.com/office/drawing/2014/main" id="{6603BF6F-BCC2-7270-8318-E210274529C1}"/>
              </a:ext>
            </a:extLst>
          </p:cNvPr>
          <p:cNvSpPr/>
          <p:nvPr/>
        </p:nvSpPr>
        <p:spPr>
          <a:xfrm>
            <a:off x="8354530" y="283140"/>
            <a:ext cx="3157450" cy="291389"/>
          </a:xfrm>
          <a:prstGeom prst="roundRect">
            <a:avLst>
              <a:gd name="adj" fmla="val 50000"/>
            </a:avLst>
          </a:prstGeom>
          <a:no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90000"/>
              </a:lnSpc>
              <a:buClr>
                <a:srgbClr val="FF545F"/>
              </a:buClr>
              <a:buSzPts val="1400"/>
              <a:defRPr/>
            </a:pPr>
            <a:r>
              <a:rPr lang="en-US" sz="1000" kern="1200">
                <a:solidFill>
                  <a:srgbClr val="161916"/>
                </a:solidFill>
                <a:latin typeface="Funnel Sans" pitchFamily="2" charset="0"/>
              </a:rPr>
              <a:t>Financial Services | Banking and Capital Markets</a:t>
            </a:r>
          </a:p>
        </p:txBody>
      </p:sp>
      <p:sp>
        <p:nvSpPr>
          <p:cNvPr id="54" name="Title 1">
            <a:extLst>
              <a:ext uri="{FF2B5EF4-FFF2-40B4-BE49-F238E27FC236}">
                <a16:creationId xmlns:a16="http://schemas.microsoft.com/office/drawing/2014/main" id="{44AFEF87-2962-AC92-79B4-6C806BD4AC33}"/>
              </a:ext>
            </a:extLst>
          </p:cNvPr>
          <p:cNvSpPr txBox="1">
            <a:spLocks/>
          </p:cNvSpPr>
          <p:nvPr/>
        </p:nvSpPr>
        <p:spPr>
          <a:xfrm>
            <a:off x="1135106" y="347782"/>
            <a:ext cx="10103911" cy="984885"/>
          </a:xfrm>
          <a:prstGeom prst="rect">
            <a:avLst/>
          </a:prstGeom>
          <a:noFill/>
          <a:ln>
            <a:noFill/>
          </a:ln>
        </p:spPr>
        <p:txBody>
          <a:bodyPr spcFirstLastPara="1" vert="horz" wrap="square" lIns="0" tIns="0" rIns="0" bIns="0" rtlCol="0" anchor="t" anchorCtr="0">
            <a:spAutoFit/>
          </a:bodyPr>
          <a:lstStyle>
            <a:defPPr marR="0" lvl="0" algn="l" rtl="0">
              <a:lnSpc>
                <a:spcPct val="100000"/>
              </a:lnSpc>
              <a:spcBef>
                <a:spcPts val="0"/>
              </a:spcBef>
              <a:spcAft>
                <a:spcPts val="0"/>
              </a:spcAft>
            </a:defPPr>
            <a:lvl1pPr defTabSz="914400" eaLnBrk="1" latinLnBrk="0" hangingPunct="1">
              <a:lnSpc>
                <a:spcPct val="80000"/>
              </a:lnSpc>
              <a:buClrTx/>
              <a:buSzPts val="3200"/>
              <a:buNone/>
              <a:defRPr sz="4400" b="1" kern="1200" spc="-150" baseline="0">
                <a:solidFill>
                  <a:schemeClr val="tx1"/>
                </a:solidFill>
                <a:latin typeface="Funnel Sans ExtraBold" pitchFamily="2" charset="0"/>
                <a:ea typeface="+mj-ea"/>
                <a:cs typeface="+mj-cs"/>
              </a:defRPr>
            </a:lvl1pPr>
            <a:lvl2pPr>
              <a:spcBef>
                <a:spcPts val="600"/>
              </a:spcBef>
              <a:buSzPts val="1400"/>
              <a:buNone/>
            </a:lvl2pPr>
            <a:lvl3pPr>
              <a:buSzPts val="1400"/>
              <a:buNone/>
            </a:lvl3pPr>
            <a:lvl4pPr>
              <a:buSzPts val="1400"/>
              <a:buNone/>
            </a:lvl4pPr>
            <a:lvl5pPr>
              <a:buSzPts val="1400"/>
              <a:buNone/>
            </a:lvl5pPr>
            <a:lvl6pPr>
              <a:buSzPts val="1400"/>
              <a:buNone/>
            </a:lvl6pPr>
            <a:lvl7pPr>
              <a:buSzPts val="1400"/>
              <a:buNone/>
            </a:lvl7pPr>
            <a:lvl8pPr>
              <a:buSzPts val="1400"/>
              <a:buNone/>
            </a:lvl8pPr>
            <a:lvl9pPr>
              <a:buSzPts val="1400"/>
              <a:buNone/>
            </a:lvl9pPr>
          </a:lstStyle>
          <a:p>
            <a:r>
              <a:rPr lang="en-US" sz="4000">
                <a:latin typeface="Funnel Sans ExtraBold" pitchFamily="2" charset="0"/>
              </a:rPr>
              <a:t>AI -powered data hub </a:t>
            </a:r>
          </a:p>
          <a:p>
            <a:r>
              <a:rPr lang="en-US" sz="4000">
                <a:latin typeface="Funnel Sans ExtraBold" pitchFamily="2" charset="0"/>
              </a:rPr>
              <a:t>transformation for a global investment firm</a:t>
            </a:r>
            <a:endParaRPr lang="en-US" sz="4000"/>
          </a:p>
        </p:txBody>
      </p:sp>
      <p:sp>
        <p:nvSpPr>
          <p:cNvPr id="3" name="Footer Placeholder 16">
            <a:extLst>
              <a:ext uri="{FF2B5EF4-FFF2-40B4-BE49-F238E27FC236}">
                <a16:creationId xmlns:a16="http://schemas.microsoft.com/office/drawing/2014/main" id="{CE37AC47-456D-62F7-3EEA-3B24EC798BC2}"/>
              </a:ext>
            </a:extLst>
          </p:cNvPr>
          <p:cNvSpPr>
            <a:spLocks noGrp="1"/>
          </p:cNvSpPr>
          <p:nvPr>
            <p:ph type="ftr" idx="3"/>
          </p:nvPr>
        </p:nvSpPr>
        <p:spPr>
          <a:xfrm>
            <a:off x="9698400" y="6260400"/>
            <a:ext cx="2188802" cy="33840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kumimoji="0" lang="en-GB" sz="800" b="0" i="0" u="none" strike="noStrike" kern="0" cap="none" spc="0" normalizeH="0" baseline="0" noProof="0" dirty="0">
                <a:ln>
                  <a:noFill/>
                </a:ln>
                <a:solidFill>
                  <a:srgbClr val="161916"/>
                </a:solidFill>
                <a:effectLst/>
                <a:uLnTx/>
                <a:uFillTx/>
                <a:latin typeface="Funnel Sans" pitchFamily="2" charset="0"/>
                <a:cs typeface="Arial"/>
                <a:sym typeface="Arial"/>
              </a:rPr>
              <a:t>© 2025 Copyright Genpact. All Rights Reserved.</a:t>
            </a:r>
          </a:p>
        </p:txBody>
      </p:sp>
    </p:spTree>
    <p:extLst>
      <p:ext uri="{BB962C8B-B14F-4D97-AF65-F5344CB8AC3E}">
        <p14:creationId xmlns:p14="http://schemas.microsoft.com/office/powerpoint/2010/main" val="2952355874"/>
      </p:ext>
    </p:extLst>
  </p:cSld>
  <p:clrMapOvr>
    <a:masterClrMapping/>
  </p:clrMapOvr>
</p:sld>
</file>

<file path=ppt/theme/theme1.xml><?xml version="1.0" encoding="utf-8"?>
<a:theme xmlns:a="http://schemas.openxmlformats.org/drawingml/2006/main" name="Custom Design">
  <a:themeElements>
    <a:clrScheme name="Custom 148">
      <a:dk1>
        <a:srgbClr val="161916"/>
      </a:dk1>
      <a:lt1>
        <a:srgbClr val="FFFDFF"/>
      </a:lt1>
      <a:dk2>
        <a:srgbClr val="161916"/>
      </a:dk2>
      <a:lt2>
        <a:srgbClr val="FDF8F4"/>
      </a:lt2>
      <a:accent1>
        <a:srgbClr val="FD4E59"/>
      </a:accent1>
      <a:accent2>
        <a:srgbClr val="6D7069"/>
      </a:accent2>
      <a:accent3>
        <a:srgbClr val="FFAB28"/>
      </a:accent3>
      <a:accent4>
        <a:srgbClr val="161916"/>
      </a:accent4>
      <a:accent5>
        <a:srgbClr val="494949"/>
      </a:accent5>
      <a:accent6>
        <a:srgbClr val="FFF0DC"/>
      </a:accent6>
      <a:hlink>
        <a:srgbClr val="FE4F58"/>
      </a:hlink>
      <a:folHlink>
        <a:srgbClr val="FFAD27"/>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C76F38C3A604F448DC00A667CF5567C" ma:contentTypeVersion="18" ma:contentTypeDescription="Create a new document." ma:contentTypeScope="" ma:versionID="a366ae83c922f961ee1a2ff11501752e">
  <xsd:schema xmlns:xsd="http://www.w3.org/2001/XMLSchema" xmlns:xs="http://www.w3.org/2001/XMLSchema" xmlns:p="http://schemas.microsoft.com/office/2006/metadata/properties" xmlns:ns2="24efd74e-70fc-4ae7-9af1-193f4b512e31" xmlns:ns3="bd251cb2-1da6-4860-af86-f9dc13914816" xmlns:ns4="372e849b-fc60-49fc-88ef-6f6a3a7352cc" targetNamespace="http://schemas.microsoft.com/office/2006/metadata/properties" ma:root="true" ma:fieldsID="3961dd6af6b1ea07efe4b179702e266d" ns2:_="" ns3:_="" ns4:_="">
    <xsd:import namespace="24efd74e-70fc-4ae7-9af1-193f4b512e31"/>
    <xsd:import namespace="bd251cb2-1da6-4860-af86-f9dc13914816"/>
    <xsd:import namespace="372e849b-fc60-49fc-88ef-6f6a3a7352c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3:SharedWithUsers" minOccurs="0"/>
                <xsd:element ref="ns3:SharedWithDetails" minOccurs="0"/>
                <xsd:element ref="ns2:MediaServiceDateTaken"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4efd74e-70fc-4ae7-9af1-193f4b512e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OCR" ma:index="11" nillable="true" ma:displayName="MediaServiceOCR"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cc962de5-690c-40f6-9925-46ff4f3fc18f"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d251cb2-1da6-4860-af86-f9dc1391481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72e849b-fc60-49fc-88ef-6f6a3a7352cc"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5d3c573b-1548-4a47-afd1-41f442222deb}" ma:internalName="TaxCatchAll" ma:showField="CatchAllData" ma:web="bd251cb2-1da6-4860-af86-f9dc1391481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72e849b-fc60-49fc-88ef-6f6a3a7352cc" xsi:nil="true"/>
    <lcf76f155ced4ddcb4097134ff3c332f xmlns="24efd74e-70fc-4ae7-9af1-193f4b512e31">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22650FF-3009-43F2-B746-4876D3CEBC5A}">
  <ds:schemaRefs>
    <ds:schemaRef ds:uri="24efd74e-70fc-4ae7-9af1-193f4b512e31"/>
    <ds:schemaRef ds:uri="372e849b-fc60-49fc-88ef-6f6a3a7352cc"/>
    <ds:schemaRef ds:uri="bd251cb2-1da6-4860-af86-f9dc1391481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C7FB29C-10F2-4698-AA4E-399E5AC39323}">
  <ds:schemaRefs>
    <ds:schemaRef ds:uri="http://www.w3.org/XML/1998/namespace"/>
    <ds:schemaRef ds:uri="http://purl.org/dc/dcmitype/"/>
    <ds:schemaRef ds:uri="bd251cb2-1da6-4860-af86-f9dc13914816"/>
    <ds:schemaRef ds:uri="http://schemas.microsoft.com/office/2006/documentManagement/types"/>
    <ds:schemaRef ds:uri="http://schemas.microsoft.com/office/2006/metadata/properties"/>
    <ds:schemaRef ds:uri="http://schemas.microsoft.com/office/infopath/2007/PartnerControls"/>
    <ds:schemaRef ds:uri="http://purl.org/dc/elements/1.1/"/>
    <ds:schemaRef ds:uri="http://purl.org/dc/terms/"/>
    <ds:schemaRef ds:uri="372e849b-fc60-49fc-88ef-6f6a3a7352cc"/>
    <ds:schemaRef ds:uri="http://schemas.openxmlformats.org/package/2006/metadata/core-properties"/>
    <ds:schemaRef ds:uri="24efd74e-70fc-4ae7-9af1-193f4b512e31"/>
  </ds:schemaRefs>
</ds:datastoreItem>
</file>

<file path=customXml/itemProps3.xml><?xml version="1.0" encoding="utf-8"?>
<ds:datastoreItem xmlns:ds="http://schemas.openxmlformats.org/officeDocument/2006/customXml" ds:itemID="{CD19FF71-DE7A-4B4B-BB18-934F4FB0C56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42</TotalTime>
  <Words>1665</Words>
  <Application>Microsoft Office PowerPoint</Application>
  <PresentationFormat>Widescreen</PresentationFormat>
  <Paragraphs>165</Paragraphs>
  <Slides>9</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Aptos</vt:lpstr>
      <vt:lpstr>Arial</vt:lpstr>
      <vt:lpstr>Funnel Sans</vt:lpstr>
      <vt:lpstr>Funnel Sans ExtraBold</vt:lpstr>
      <vt:lpstr>Custom Design</vt:lpstr>
      <vt:lpstr>CLIENT STORIES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Erica Cooper</dc:creator>
  <cp:keywords/>
  <dc:description/>
  <cp:lastModifiedBy>Kulkarni, Shubhangee</cp:lastModifiedBy>
  <cp:revision>17</cp:revision>
  <cp:lastPrinted>2024-12-13T12:20:15Z</cp:lastPrinted>
  <dcterms:created xsi:type="dcterms:W3CDTF">2024-12-13T08:30:06Z</dcterms:created>
  <dcterms:modified xsi:type="dcterms:W3CDTF">2025-03-19T09:16:38Z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0x010100CC76F38C3A604F448DC00A667CF5567C</vt:lpwstr>
  </property>
</Properties>
</file>