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16"/>
  </p:notesMasterIdLst>
  <p:handoutMasterIdLst>
    <p:handoutMasterId r:id="rId17"/>
  </p:handoutMasterIdLst>
  <p:sldIdLst>
    <p:sldId id="494" r:id="rId5"/>
    <p:sldId id="544" r:id="rId6"/>
    <p:sldId id="545" r:id="rId7"/>
    <p:sldId id="546" r:id="rId8"/>
    <p:sldId id="547" r:id="rId9"/>
    <p:sldId id="548" r:id="rId10"/>
    <p:sldId id="549" r:id="rId11"/>
    <p:sldId id="550" r:id="rId12"/>
    <p:sldId id="551" r:id="rId13"/>
    <p:sldId id="552" r:id="rId14"/>
    <p:sldId id="553"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77" autoAdjust="0"/>
    <p:restoredTop sz="94643"/>
  </p:normalViewPr>
  <p:slideViewPr>
    <p:cSldViewPr snapToGrid="0">
      <p:cViewPr varScale="1">
        <p:scale>
          <a:sx n="104" d="100"/>
          <a:sy n="104" d="100"/>
        </p:scale>
        <p:origin x="248" y="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19-03-2025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19/03/2025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43D13-4014-FAFE-98F2-27E562934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78215-FD07-F08F-4837-EE7003559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4E92-C09F-B745-0F46-08D3D02E2BF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A5FEE8E-C4FA-31BB-7A69-2357B62E2C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78906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159E6-B47B-6555-D9C6-FDF3FAF625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8E0BE-C8B2-C734-0D16-3CD628622C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13C844-21D7-9CFB-DACC-DE8DA6848FA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28F52F1-6DDB-F7EB-CF48-B321CE0E4A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1621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C155-3ADD-DA64-5888-FFEF1197D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9039B-8458-4529-3503-4EEF6DCB42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B57A6C-13FE-5F16-CB63-6A80274A7B2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5BEA856-5723-0F62-1259-9985E55AF9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68773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949B7-9B46-ABE3-1FD6-9132579160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1E7BF5-9A43-AAA8-6F09-CB8377696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05A8CF-70BE-14E6-A1D7-3101CCD0FFB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BDB4440-0C7E-9595-26A8-39B00F8C50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64618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7EFD4-2640-2DD8-41B3-12D9A27B54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43D258-EAE4-8F64-2DD0-5B62C32214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119211-6E23-9168-C71C-79491C1A5F35}"/>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ED56273-2DCD-CFF4-9D04-8AA1DFE932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85179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4ED9C-5B6F-155F-AAA6-AA4C2412F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7C5C09-6F70-5AA2-CE00-597CDF040C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72D23F-1F1C-BBE6-D412-35E5B2421F3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E6DAFDD-73E1-F3E2-CDD9-352C2CA812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16817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66F00-7BD8-FAD4-FD3D-8EC334183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C2DF0-A317-45B4-6033-CD4354BBA3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6DD57C-BB9D-BFDB-8D36-139C7D2C65C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D604D8B-45B3-0525-4FAA-FA16E4CB49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66462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925A2-DC73-F090-0AE2-5EA28EC410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062EE-0827-A477-0A18-06DE5EC96D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9DCE0-D436-C9F8-49AC-E4A1D358713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060C276-9531-C46A-C768-7CF1C70C695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09374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AF3FB-4318-02A7-B686-5808B97E87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3A650-9FF2-777A-C053-F6F94F3CD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3EC047-C0AD-959F-BDB9-7FB244E4E196}"/>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02E3C61-E330-22C4-B672-ED77C5ACC28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32894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FCDD9-B8C9-2748-82BC-578862179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F83B6D-E562-F8D8-36FF-7BF2614DA5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774F15-2819-F750-87B7-8FC9357F31C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D05793C-E19F-5753-3027-2ABC7E2A8D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8062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5" name="Graphic 24">
            <a:extLst>
              <a:ext uri="{FF2B5EF4-FFF2-40B4-BE49-F238E27FC236}">
                <a16:creationId xmlns:a16="http://schemas.microsoft.com/office/drawing/2014/main" id="{0033A746-67E7-92F4-D974-64BCE2CE455F}"/>
              </a:ext>
            </a:extLst>
          </p:cNvPr>
          <p:cNvPicPr>
            <a:picLocks noChangeAspect="1"/>
          </p:cNvPicPr>
          <p:nvPr userDrawn="1"/>
        </p:nvPicPr>
        <p:blipFill>
          <a:blip r:embed="rId5">
            <a:extLst>
              <a:ext uri="{96DAC541-7B7A-43D3-8B79-37D633B846F1}">
                <asvg:svgBlip xmlns:asvg="http://schemas.microsoft.com/office/drawing/2016/SVG/main" r:embed="rId6"/>
              </a:ext>
            </a:extLst>
          </a:blip>
          <a:srcRect l="39395" t="26219" r="10339" b="23780"/>
          <a:stretch/>
        </p:blipFill>
        <p:spPr>
          <a:xfrm>
            <a:off x="211951" y="6286337"/>
            <a:ext cx="911535" cy="473075"/>
          </a:xfrm>
          <a:prstGeom prst="rect">
            <a:avLst/>
          </a:prstGeom>
        </p:spPr>
      </p:pic>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679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pic>
        <p:nvPicPr>
          <p:cNvPr id="5" name="Graphic 4">
            <a:extLst>
              <a:ext uri="{FF2B5EF4-FFF2-40B4-BE49-F238E27FC236}">
                <a16:creationId xmlns:a16="http://schemas.microsoft.com/office/drawing/2014/main" id="{3141CF1D-C1FE-CAC4-AF45-928B242DA27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7" name="Graphic 6">
            <a:extLst>
              <a:ext uri="{FF2B5EF4-FFF2-40B4-BE49-F238E27FC236}">
                <a16:creationId xmlns:a16="http://schemas.microsoft.com/office/drawing/2014/main" id="{66602ADB-C0D0-D255-56A6-6BFC44E238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137913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777263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5" name="Graphic 4">
            <a:extLst>
              <a:ext uri="{FF2B5EF4-FFF2-40B4-BE49-F238E27FC236}">
                <a16:creationId xmlns:a16="http://schemas.microsoft.com/office/drawing/2014/main" id="{92498D60-CA77-4ED3-A6AF-83F2AE6BD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pic>
        <p:nvPicPr>
          <p:cNvPr id="4" name="Graphic 3">
            <a:extLst>
              <a:ext uri="{FF2B5EF4-FFF2-40B4-BE49-F238E27FC236}">
                <a16:creationId xmlns:a16="http://schemas.microsoft.com/office/drawing/2014/main" id="{D6B61B40-6AD5-1F29-84E4-B733BE36A885}"/>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5" name="Graphic 4">
            <a:extLst>
              <a:ext uri="{FF2B5EF4-FFF2-40B4-BE49-F238E27FC236}">
                <a16:creationId xmlns:a16="http://schemas.microsoft.com/office/drawing/2014/main" id="{3C83802F-F967-2579-E44C-84734E1C9F6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pic>
        <p:nvPicPr>
          <p:cNvPr id="8" name="Graphic 7">
            <a:extLst>
              <a:ext uri="{FF2B5EF4-FFF2-40B4-BE49-F238E27FC236}">
                <a16:creationId xmlns:a16="http://schemas.microsoft.com/office/drawing/2014/main" id="{40CD7A74-23F8-8A2D-A33B-DC9B691D44FD}"/>
              </a:ext>
            </a:extLst>
          </p:cNvPr>
          <p:cNvPicPr>
            <a:picLocks noChangeAspect="1"/>
          </p:cNvPicPr>
          <p:nvPr userDrawn="1"/>
        </p:nvPicPr>
        <p:blipFill>
          <a:blip r:embed="rId5">
            <a:extLst>
              <a:ext uri="{96DAC541-7B7A-43D3-8B79-37D633B846F1}">
                <asvg:svgBlip xmlns:asvg="http://schemas.microsoft.com/office/drawing/2016/SVG/main" r:embed="rId6"/>
              </a:ext>
            </a:extLst>
          </a:blip>
          <a:srcRect l="41552" t="37345" r="12494" b="35879"/>
          <a:stretch/>
        </p:blipFill>
        <p:spPr>
          <a:xfrm>
            <a:off x="245776" y="6392601"/>
            <a:ext cx="840074" cy="255384"/>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890753" cy="979825"/>
          </a:xfrm>
          <a:prstGeom prst="rect">
            <a:avLst/>
          </a:prstGeom>
        </p:spPr>
      </p:pic>
      <p:pic>
        <p:nvPicPr>
          <p:cNvPr id="9" name="Graphic 8">
            <a:extLst>
              <a:ext uri="{FF2B5EF4-FFF2-40B4-BE49-F238E27FC236}">
                <a16:creationId xmlns:a16="http://schemas.microsoft.com/office/drawing/2014/main" id="{7726F821-31CF-546E-6814-AF0854B2BD4A}"/>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9.png"/><Relationship Id="rId7" Type="http://schemas.openxmlformats.org/officeDocument/2006/relationships/image" Target="../media/image39.sv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247" TargetMode="External"/><Relationship Id="rId5" Type="http://schemas.openxmlformats.org/officeDocument/2006/relationships/image" Target="../media/image37.svg"/><Relationship Id="rId10" Type="http://schemas.openxmlformats.org/officeDocument/2006/relationships/hyperlink" Target="https://www.genpact.com/insight/a-fresh-approach-to-transforming-a-leading-berry-brands-supply-chain"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0.jpeg"/><Relationship Id="rId7" Type="http://schemas.openxmlformats.org/officeDocument/2006/relationships/image" Target="../media/image39.sv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10" Type="http://schemas.openxmlformats.org/officeDocument/2006/relationships/hyperlink" Target="https://www.genpact.com/insight/melting-away-delivery-delays-with-a-supply-chain-planning-overhaul"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svg"/><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1.svg"/></Relationships>
</file>

<file path=ppt/slides/_rels/slide3.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42.jpeg"/><Relationship Id="rId7" Type="http://schemas.openxmlformats.org/officeDocument/2006/relationships/image" Target="../media/image38.png"/><Relationship Id="rId12" Type="http://schemas.openxmlformats.org/officeDocument/2006/relationships/hyperlink" Target="https://genpactonline.sharepoint.com/sites/Client_Success/Client-Stories/SitePages/single-story.aspx?newsId=239" TargetMode="External"/><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hyperlink" Target="https://www.genpact.com/cora/orderassist" TargetMode="External"/><Relationship Id="rId11" Type="http://schemas.openxmlformats.org/officeDocument/2006/relationships/hyperlink" Target="https://www.genpact.com/insight/optimizing-how-kraft-heinz-delivers-the-worlds-favorite-food-and-beverages" TargetMode="External"/><Relationship Id="rId5" Type="http://schemas.openxmlformats.org/officeDocument/2006/relationships/image" Target="../media/image37.svg"/><Relationship Id="rId10" Type="http://schemas.openxmlformats.org/officeDocument/2006/relationships/image" Target="../media/image41.svg"/><Relationship Id="rId4" Type="http://schemas.openxmlformats.org/officeDocument/2006/relationships/image" Target="../media/image36.png"/><Relationship Id="rId9" Type="http://schemas.openxmlformats.org/officeDocument/2006/relationships/image" Target="../media/image40.png"/></Relationships>
</file>

<file path=ppt/slides/_rels/slide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3.jpeg"/><Relationship Id="rId7" Type="http://schemas.openxmlformats.org/officeDocument/2006/relationships/image" Target="../media/image39.sv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166" TargetMode="External"/><Relationship Id="rId5" Type="http://schemas.openxmlformats.org/officeDocument/2006/relationships/image" Target="../media/image37.svg"/><Relationship Id="rId10" Type="http://schemas.openxmlformats.org/officeDocument/2006/relationships/hyperlink" Target="https://www.genpact.com/insight/from-outdated-to-cutting-edge-a-data-and-analytics-solution-for-heineken"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jpeg"/><Relationship Id="rId7" Type="http://schemas.openxmlformats.org/officeDocument/2006/relationships/image" Target="../media/image39.sv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167" TargetMode="External"/><Relationship Id="rId5" Type="http://schemas.openxmlformats.org/officeDocument/2006/relationships/image" Target="../media/image37.svg"/><Relationship Id="rId10" Type="http://schemas.openxmlformats.org/officeDocument/2006/relationships/hyperlink" Target="https://www.genpact.com/insight/sweet-success-for-mondelez-internationals-finance-team"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5.jpeg"/><Relationship Id="rId7" Type="http://schemas.openxmlformats.org/officeDocument/2006/relationships/image" Target="../media/image39.sv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226" TargetMode="External"/><Relationship Id="rId5" Type="http://schemas.openxmlformats.org/officeDocument/2006/relationships/image" Target="../media/image37.svg"/><Relationship Id="rId10" Type="http://schemas.openxmlformats.org/officeDocument/2006/relationships/hyperlink" Target="https://www.genpact.com/insight/genpact-and-advantage-solutions-a-unique-approach-to-consumer-goods-transformation"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6.jpeg"/><Relationship Id="rId7" Type="http://schemas.openxmlformats.org/officeDocument/2006/relationships/image" Target="../media/image39.sv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svg"/><Relationship Id="rId10" Type="http://schemas.openxmlformats.org/officeDocument/2006/relationships/hyperlink" Target="https://genpactonline.sharepoint.com/sites/Client_Success/Client-Stories/SitePages/single-story.aspx?newsId=241"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7.jpeg"/><Relationship Id="rId7" Type="http://schemas.openxmlformats.org/officeDocument/2006/relationships/image" Target="../media/image39.sv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186" TargetMode="External"/><Relationship Id="rId5" Type="http://schemas.openxmlformats.org/officeDocument/2006/relationships/image" Target="../media/image37.svg"/><Relationship Id="rId10" Type="http://schemas.openxmlformats.org/officeDocument/2006/relationships/hyperlink" Target="https://www.genpact.com/insight/curbing-cash-leakage-to-save-millions-in-supplier-overpayments" TargetMode="External"/><Relationship Id="rId4" Type="http://schemas.openxmlformats.org/officeDocument/2006/relationships/image" Target="../media/image36.png"/><Relationship Id="rId9" Type="http://schemas.openxmlformats.org/officeDocument/2006/relationships/image" Target="../media/image41.sv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8.jpeg"/><Relationship Id="rId7" Type="http://schemas.openxmlformats.org/officeDocument/2006/relationships/image" Target="../media/image39.sv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hyperlink" Target="https://genpactonline.sharepoint.com/sites/Client_Success/Client-Stories/SitePages/single-story.aspx?newsId=222" TargetMode="External"/><Relationship Id="rId5" Type="http://schemas.openxmlformats.org/officeDocument/2006/relationships/image" Target="../media/image37.svg"/><Relationship Id="rId10" Type="http://schemas.openxmlformats.org/officeDocument/2006/relationships/hyperlink" Target="https://www.genpact.com/insight/an-ai-powered-customer-service-solution-for-amazon-device-customers" TargetMode="External"/><Relationship Id="rId4" Type="http://schemas.openxmlformats.org/officeDocument/2006/relationships/image" Target="../media/image36.png"/><Relationship Id="rId9"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200CB-6000-7143-7423-596EB518C92D}"/>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BDBDE210-C459-1417-6DF5-4191CE9A6DD4}"/>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0D89C3C6-AC9D-5793-26D6-BD035BD0A8F9}"/>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9F6651C4-4A8B-1BC7-E250-B9055984148E}"/>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B91C4F27-53EF-FE59-C9CC-C09462F68FE7}"/>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7472F221-33A9-B05C-E156-B280498EA391}"/>
              </a:ext>
            </a:extLst>
          </p:cNvPr>
          <p:cNvSpPr/>
          <p:nvPr/>
        </p:nvSpPr>
        <p:spPr>
          <a:xfrm>
            <a:off x="1493520" y="3429000"/>
            <a:ext cx="286893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Consumer goods and retail</a:t>
            </a:r>
          </a:p>
        </p:txBody>
      </p:sp>
      <p:grpSp>
        <p:nvGrpSpPr>
          <p:cNvPr id="12" name="Group 11">
            <a:extLst>
              <a:ext uri="{FF2B5EF4-FFF2-40B4-BE49-F238E27FC236}">
                <a16:creationId xmlns:a16="http://schemas.microsoft.com/office/drawing/2014/main" id="{1A55AB8F-EE7C-D7C1-C200-70424187DE23}"/>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F0B63141-DC19-64EC-A366-9A3FADC986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D1C7DDD9-F1D3-7B88-FC95-EFE9706051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0318C3F7-469C-0EC2-6A39-95709EFA25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2AD0DFF9-8C2D-74C5-7750-0278F184A5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E090FF22-F6AF-A876-7A2E-8B1E487C1E9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381033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0813C-CD96-14C5-5507-3D5B0FEAAF3F}"/>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8AB4A9D9-1557-EE8C-AF35-1A484D58204B}"/>
              </a:ext>
            </a:extLst>
          </p:cNvPr>
          <p:cNvSpPr>
            <a:spLocks/>
          </p:cNvSpPr>
          <p:nvPr/>
        </p:nvSpPr>
        <p:spPr>
          <a:xfrm>
            <a:off x="-19456" y="1505673"/>
            <a:ext cx="5797684" cy="4778452"/>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970B1BEF-A570-D4CB-81FB-2C5BD96F8503}"/>
              </a:ext>
            </a:extLst>
          </p:cNvPr>
          <p:cNvSpPr/>
          <p:nvPr/>
        </p:nvSpPr>
        <p:spPr>
          <a:xfrm>
            <a:off x="-10616" y="1509900"/>
            <a:ext cx="4702153"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4759734-505A-45A0-0C29-B66F4FF863B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5853C7CB-EFDE-CB88-D7F9-2833B6D82B5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A961205-F5D3-5133-571D-936E2E566F0B}"/>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75E2EF73-FF36-C5BF-575D-D1C134B4FBB0}"/>
              </a:ext>
            </a:extLst>
          </p:cNvPr>
          <p:cNvSpPr>
            <a:spLocks noGrp="1"/>
          </p:cNvSpPr>
          <p:nvPr>
            <p:ph type="body" idx="2"/>
          </p:nvPr>
        </p:nvSpPr>
        <p:spPr>
          <a:xfrm>
            <a:off x="645932" y="1659570"/>
            <a:ext cx="2556555" cy="1994889"/>
          </a:xfrm>
        </p:spPr>
        <p:txBody>
          <a:bodyPr/>
          <a:lstStyle/>
          <a:p>
            <a:r>
              <a:rPr lang="en-US" sz="2000" b="0">
                <a:solidFill>
                  <a:schemeClr val="bg1"/>
                </a:solidFill>
                <a:latin typeface="Funnel Sans"/>
              </a:rPr>
              <a:t>Genpact helped a leading berry brand transform its supply chain with analytics and cloud, cutting waste and delighting customers.</a:t>
            </a:r>
          </a:p>
        </p:txBody>
      </p:sp>
      <p:sp>
        <p:nvSpPr>
          <p:cNvPr id="15" name="TextBox 14">
            <a:extLst>
              <a:ext uri="{FF2B5EF4-FFF2-40B4-BE49-F238E27FC236}">
                <a16:creationId xmlns:a16="http://schemas.microsoft.com/office/drawing/2014/main" id="{3AEA0561-1E19-63BC-7FF0-886A38B30275}"/>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EC7B8DC0-3CB0-BF0A-437E-19FAA339CF3A}"/>
              </a:ext>
            </a:extLst>
          </p:cNvPr>
          <p:cNvSpPr txBox="1"/>
          <p:nvPr/>
        </p:nvSpPr>
        <p:spPr>
          <a:xfrm>
            <a:off x="8081566" y="2256333"/>
            <a:ext cx="3869637" cy="138075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The company sought to delight its primary partners across the supply chain while delivering fresh berries within eight days of harvest </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Lack of visibility and inadequate planning led to poor pipelines and high rejection rates with more than 3,000 berry growers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To add to the complexity, the company grows berries in over 20 countries and sells in over 45, through 150 warehouses worldwide</a:t>
            </a:r>
          </a:p>
        </p:txBody>
      </p:sp>
      <p:sp>
        <p:nvSpPr>
          <p:cNvPr id="17" name="TextBox 16">
            <a:extLst>
              <a:ext uri="{FF2B5EF4-FFF2-40B4-BE49-F238E27FC236}">
                <a16:creationId xmlns:a16="http://schemas.microsoft.com/office/drawing/2014/main" id="{538432C5-4967-7DE4-CC74-BF7C5F73C821}"/>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9F53E02E-B880-EC72-F66C-C9A50DD9EADB}"/>
              </a:ext>
            </a:extLst>
          </p:cNvPr>
          <p:cNvSpPr txBox="1"/>
          <p:nvPr/>
        </p:nvSpPr>
        <p:spPr>
          <a:xfrm>
            <a:off x="4347141" y="2256333"/>
            <a:ext cx="3318058" cy="8036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Amazon Web Services (AWS)</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Salesforce</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Anaplan</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Data lake</a:t>
            </a:r>
          </a:p>
        </p:txBody>
      </p:sp>
      <p:sp>
        <p:nvSpPr>
          <p:cNvPr id="19" name="TextBox 18">
            <a:extLst>
              <a:ext uri="{FF2B5EF4-FFF2-40B4-BE49-F238E27FC236}">
                <a16:creationId xmlns:a16="http://schemas.microsoft.com/office/drawing/2014/main" id="{2C79F410-CE48-8E71-03CE-B4949D444B53}"/>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EF8B0EF-0C59-0625-FB72-694E92DD468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F88E68A2-4DE5-D670-B724-BC7CAD340208}"/>
              </a:ext>
            </a:extLst>
          </p:cNvPr>
          <p:cNvSpPr txBox="1"/>
          <p:nvPr/>
        </p:nvSpPr>
        <p:spPr>
          <a:xfrm>
            <a:off x="4347141" y="4273936"/>
            <a:ext cx="3520994" cy="191936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Developed a mobile application to capture short-term supply forecasts and modify harvest orders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Implemented  Salesforce service cloud to digitize retailers' claims and cut the time spent on manual claims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Conceptualized and built the architecture for the AWS data lake and created an executive digital cockpit from real-time data on the data lake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Built a digital traceability platform for real-time visibility of product performance at a granular level</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Deployed an Anaplan-based integrated business planning solution</a:t>
            </a:r>
          </a:p>
        </p:txBody>
      </p:sp>
      <p:grpSp>
        <p:nvGrpSpPr>
          <p:cNvPr id="23" name="Group 22">
            <a:extLst>
              <a:ext uri="{FF2B5EF4-FFF2-40B4-BE49-F238E27FC236}">
                <a16:creationId xmlns:a16="http://schemas.microsoft.com/office/drawing/2014/main" id="{BBFC2A14-1FBD-765C-FAE1-52423695E5C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B377C77-618E-5D3D-9F29-F1D644B3DFBC}"/>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975F5F3-7526-E4E8-9304-DCA7A9C9512F}"/>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AF161DA-1767-0B35-397C-4179EEBA4C9A}"/>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5B4FC057-A538-BDD1-0891-424E0E480DD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506C36B-49DE-31C6-4C6C-8A4B28B5404A}"/>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4C9FB90-BC2E-AB66-146F-1C8778AE8E9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179FC7D-F1A5-13E4-CD76-17102FD633D4}"/>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B3EF4479-B114-D819-30D5-81216982284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93D7EF8-0F12-B316-0860-EC2EF94AAA7E}"/>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63AEE943-EA22-F8CD-5C27-88BE706C186A}"/>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CB345173-AB18-EF0D-0666-E4D6FB2BA10D}"/>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820DBE-5883-A5C0-5A4A-3BB651216789}"/>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22A686E5-7D80-82D6-393B-08DDD825853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F31EA33-492A-9F79-4151-73216BD6204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AAE7078-369E-71B0-FB83-023D5393BA5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0BB7DAA0-FB31-20FF-2EA5-0D396DAA0298}"/>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57B71CE2-AFBA-2255-6A30-243118F7FE73}"/>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B524A13D-C8CF-5AD2-33B9-4B2D1C9A992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3DB80336-A735-48E2-39B1-F897EFEE08F2}"/>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600FD83-A8ED-F4A2-3AB7-F3B7A00AD7A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5AA36277-B29F-4F2B-BFC6-41A24637263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B089D84-3611-0A65-90A7-968753782B6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759E04D-B35C-D83E-384F-1DCA005F9103}"/>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FC50AA8-A6C7-C670-776A-40AB939C432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5011D92-383F-128D-1F44-13E386FA0FEC}"/>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31BDC74A-70E9-6CEC-3A59-45A1A50B5A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7698AAA6-4A11-7D08-9597-37C1D4CC8C8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DE28981B-EEDF-5F7C-17CC-3A210104819F}"/>
              </a:ext>
            </a:extLst>
          </p:cNvPr>
          <p:cNvSpPr txBox="1"/>
          <p:nvPr/>
        </p:nvSpPr>
        <p:spPr>
          <a:xfrm>
            <a:off x="8081566" y="4270171"/>
            <a:ext cx="3547215" cy="99603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Enhanced customer and partner satisfaction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$10 million saved with improved claims processing</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Waste avoidance of up to $500 million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20% increase in operational efficiency</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30% reduction in peripheral costs</a:t>
            </a:r>
          </a:p>
        </p:txBody>
      </p:sp>
      <p:sp>
        <p:nvSpPr>
          <p:cNvPr id="51" name="Title 1">
            <a:extLst>
              <a:ext uri="{FF2B5EF4-FFF2-40B4-BE49-F238E27FC236}">
                <a16:creationId xmlns:a16="http://schemas.microsoft.com/office/drawing/2014/main" id="{C38950FB-8DB1-2678-DC25-3643ED20C13E}"/>
              </a:ext>
            </a:extLst>
          </p:cNvPr>
          <p:cNvSpPr txBox="1">
            <a:spLocks/>
          </p:cNvSpPr>
          <p:nvPr/>
        </p:nvSpPr>
        <p:spPr>
          <a:xfrm>
            <a:off x="1258300" y="360853"/>
            <a:ext cx="8004572"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fresh approach to transforming a berry brand's supply chain</a:t>
            </a:r>
          </a:p>
        </p:txBody>
      </p:sp>
      <p:sp>
        <p:nvSpPr>
          <p:cNvPr id="67" name="Slide Number Placeholder 4">
            <a:extLst>
              <a:ext uri="{FF2B5EF4-FFF2-40B4-BE49-F238E27FC236}">
                <a16:creationId xmlns:a16="http://schemas.microsoft.com/office/drawing/2014/main" id="{55B8934F-01D1-9447-5C15-F29154EA65B6}"/>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41F53690-9C3A-C90A-0FA8-B5B32AF923CA}"/>
              </a:ext>
            </a:extLst>
          </p:cNvPr>
          <p:cNvSpPr/>
          <p:nvPr/>
        </p:nvSpPr>
        <p:spPr>
          <a:xfrm>
            <a:off x="9424415" y="327773"/>
            <a:ext cx="2167789"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Supply chain | Consumer Goods</a:t>
            </a:r>
          </a:p>
        </p:txBody>
      </p:sp>
      <p:sp>
        <p:nvSpPr>
          <p:cNvPr id="5" name="TextBox 4">
            <a:hlinkClick r:id="rId10"/>
            <a:extLst>
              <a:ext uri="{FF2B5EF4-FFF2-40B4-BE49-F238E27FC236}">
                <a16:creationId xmlns:a16="http://schemas.microsoft.com/office/drawing/2014/main" id="{F6206613-0A47-E38C-A6A0-55455B4256EC}"/>
              </a:ext>
            </a:extLst>
          </p:cNvPr>
          <p:cNvSpPr txBox="1"/>
          <p:nvPr/>
        </p:nvSpPr>
        <p:spPr>
          <a:xfrm>
            <a:off x="645931" y="5348101"/>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rgbClr val="FFFDFF"/>
                </a:solidFill>
                <a:latin typeface="Funnel Sans" pitchFamily="2" charset="0"/>
                <a:ea typeface="+mn-ea"/>
              </a:rPr>
              <a:t>C</a:t>
            </a:r>
            <a:r>
              <a:rPr lang="en-IN" sz="1200" b="1">
                <a:solidFill>
                  <a:srgbClr val="FFFDFF"/>
                </a:solidFill>
                <a:latin typeface="Funnel Sans" pitchFamily="2" charset="0"/>
                <a:ea typeface="+mn-ea"/>
              </a:rPr>
              <a:t>ase Study</a:t>
            </a:r>
            <a:endParaRPr kumimoji="0" lang="en-IN" sz="1200" b="1" i="0" u="none" strike="noStrike" kern="0" cap="none" spc="0" normalizeH="0" baseline="0" noProof="0">
              <a:ln>
                <a:noFill/>
              </a:ln>
              <a:solidFill>
                <a:schemeClr val="tx1"/>
              </a:solidFill>
              <a:effectLst/>
              <a:uLnTx/>
              <a:uFillTx/>
              <a:latin typeface="Funnel Sans" pitchFamily="2" charset="0"/>
              <a:ea typeface="+mn-ea"/>
              <a:cs typeface="Arial"/>
              <a:sym typeface="Arial"/>
            </a:endParaRPr>
          </a:p>
        </p:txBody>
      </p:sp>
      <p:sp>
        <p:nvSpPr>
          <p:cNvPr id="6" name="TextBox 5">
            <a:hlinkClick r:id="rId11"/>
            <a:extLst>
              <a:ext uri="{FF2B5EF4-FFF2-40B4-BE49-F238E27FC236}">
                <a16:creationId xmlns:a16="http://schemas.microsoft.com/office/drawing/2014/main" id="{D6042D4C-814E-53A2-616F-83E131F4B005}"/>
              </a:ext>
            </a:extLst>
          </p:cNvPr>
          <p:cNvSpPr txBox="1"/>
          <p:nvPr/>
        </p:nvSpPr>
        <p:spPr>
          <a:xfrm>
            <a:off x="2079291" y="5366084"/>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Footer Placeholder 16">
            <a:extLst>
              <a:ext uri="{FF2B5EF4-FFF2-40B4-BE49-F238E27FC236}">
                <a16:creationId xmlns:a16="http://schemas.microsoft.com/office/drawing/2014/main" id="{4CDA5684-4CA1-2269-6B52-4E154AAABE2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159254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C7576-2F40-8DE2-B947-BACB78E6A15A}"/>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113A1CC7-3E4D-B17D-231A-CB6C04C62E63}"/>
              </a:ext>
            </a:extLst>
          </p:cNvPr>
          <p:cNvSpPr/>
          <p:nvPr/>
        </p:nvSpPr>
        <p:spPr>
          <a:xfrm>
            <a:off x="744" y="1520825"/>
            <a:ext cx="5805314" cy="473957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EA59D3F4-A286-1D9F-E581-EDC74ABCF3AB}"/>
              </a:ext>
            </a:extLst>
          </p:cNvPr>
          <p:cNvSpPr/>
          <p:nvPr/>
        </p:nvSpPr>
        <p:spPr>
          <a:xfrm>
            <a:off x="-10616" y="1509899"/>
            <a:ext cx="4702153"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4956E583-2159-9717-0893-D3810AF2A6F8}"/>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36F5352F-99E7-D320-776C-661717A629E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2BBD2634-C7E0-FD85-A198-E6E1239814E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29E7238E-8008-2FF6-F4F5-5B8149D1796C}"/>
              </a:ext>
            </a:extLst>
          </p:cNvPr>
          <p:cNvSpPr>
            <a:spLocks noGrp="1"/>
          </p:cNvSpPr>
          <p:nvPr>
            <p:ph type="body" idx="2"/>
          </p:nvPr>
        </p:nvSpPr>
        <p:spPr>
          <a:xfrm>
            <a:off x="645931" y="1659570"/>
            <a:ext cx="3100247" cy="1994889"/>
          </a:xfrm>
        </p:spPr>
        <p:txBody>
          <a:bodyPr/>
          <a:lstStyle/>
          <a:p>
            <a:r>
              <a:rPr lang="en-US" sz="2000" b="0">
                <a:solidFill>
                  <a:schemeClr val="bg1"/>
                </a:solidFill>
              </a:rPr>
              <a:t>Genpact partnered with a global consumer goods giant to boost on-time, in-full (OTIF) ice cream deliveries and improve its response to demand volatility with automation and AI.</a:t>
            </a:r>
          </a:p>
        </p:txBody>
      </p:sp>
      <p:sp>
        <p:nvSpPr>
          <p:cNvPr id="15" name="TextBox 14">
            <a:extLst>
              <a:ext uri="{FF2B5EF4-FFF2-40B4-BE49-F238E27FC236}">
                <a16:creationId xmlns:a16="http://schemas.microsoft.com/office/drawing/2014/main" id="{FE4A7A8D-06BA-D46A-88F6-5C8F7C3F5E5B}"/>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3F6039DD-5F7C-C891-0357-1B84DE447E46}"/>
              </a:ext>
            </a:extLst>
          </p:cNvPr>
          <p:cNvSpPr txBox="1"/>
          <p:nvPr/>
        </p:nvSpPr>
        <p:spPr>
          <a:xfrm>
            <a:off x="8081567" y="2256333"/>
            <a:ext cx="3805632" cy="138075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company wanted to optimize its supply chain with minimal manual intervention and improve its response to demand volatility</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company faced declining OTIF service levels due to poor demand-supply synchronization and a slow, reactive network that identified risks too late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Too many manual workarounds slowed down decision-making</a:t>
            </a:r>
          </a:p>
        </p:txBody>
      </p:sp>
      <p:sp>
        <p:nvSpPr>
          <p:cNvPr id="17" name="TextBox 16">
            <a:extLst>
              <a:ext uri="{FF2B5EF4-FFF2-40B4-BE49-F238E27FC236}">
                <a16:creationId xmlns:a16="http://schemas.microsoft.com/office/drawing/2014/main" id="{CEE72E90-D873-978A-08C0-922422622C43}"/>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89AF639D-35F0-128C-A8EE-FFB5A803DCDF}"/>
              </a:ext>
            </a:extLst>
          </p:cNvPr>
          <p:cNvSpPr txBox="1"/>
          <p:nvPr/>
        </p:nvSpPr>
        <p:spPr>
          <a:xfrm>
            <a:off x="4347141" y="2256333"/>
            <a:ext cx="3318058" cy="83445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Kinaxis RapidResponse</a:t>
            </a:r>
            <a:endParaRPr lang="en-US" sz="1000">
              <a:solidFill>
                <a:srgbClr val="161916"/>
              </a:solidFill>
              <a:latin typeface="Funnel Sans"/>
            </a:endParaRP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Artificial intelligence (AI)  </a:t>
            </a:r>
            <a:endParaRPr lang="en-US" sz="1000">
              <a:latin typeface="Funnel Sans"/>
            </a:endParaRP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Machine learning (ML)  </a:t>
            </a: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Automation </a:t>
            </a:r>
          </a:p>
        </p:txBody>
      </p:sp>
      <p:sp>
        <p:nvSpPr>
          <p:cNvPr id="19" name="TextBox 18">
            <a:extLst>
              <a:ext uri="{FF2B5EF4-FFF2-40B4-BE49-F238E27FC236}">
                <a16:creationId xmlns:a16="http://schemas.microsoft.com/office/drawing/2014/main" id="{2E49CB7C-C366-8A7E-C72E-6118E247D4A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394EA486-D2F9-B11A-B043-CBCC2B1D25CE}"/>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7E589F5-520D-73D5-E5E6-F55819D14DC2}"/>
              </a:ext>
            </a:extLst>
          </p:cNvPr>
          <p:cNvSpPr txBox="1"/>
          <p:nvPr/>
        </p:nvSpPr>
        <p:spPr>
          <a:xfrm>
            <a:off x="4347141" y="4273936"/>
            <a:ext cx="3353610" cy="188089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L="216000" indent="-216000" defTabSz="1219168" hangingPunct="0">
              <a:spcAft>
                <a:spcPts val="300"/>
              </a:spcAft>
              <a:buBlip>
                <a:blip r:embed="rId4">
                  <a:extLst>
                    <a:ext uri="{96DAC541-7B7A-43D3-8B79-37D633B846F1}">
                      <asvg:svgBlip xmlns:asvg="http://schemas.microsoft.com/office/drawing/2016/SVG/main" r:embed="rId5"/>
                    </a:ext>
                  </a:extLst>
                </a:blip>
              </a:buBlip>
              <a:defRPr sz="900">
                <a:solidFill>
                  <a:srgbClr val="3F3F3F"/>
                </a:solidFill>
                <a:latin typeface="Funnel Sans" pitchFamily="2" charset="0"/>
              </a:defRPr>
            </a:lvl1pPr>
          </a:lstStyle>
          <a:p>
            <a:r>
              <a:rPr lang="en-US" sz="1000"/>
              <a:t>Redesigned the end-to-end operational model across the plan-to-cash cycle with a holistic assessment of the supply chain</a:t>
            </a:r>
          </a:p>
          <a:p>
            <a:r>
              <a:rPr lang="en-US" sz="1000"/>
              <a:t>Developed and implemented a future-state organizational model with a high standardization level, accelerating deployment of advanced solutions to consolidate planning across regions</a:t>
            </a:r>
          </a:p>
          <a:p>
            <a:r>
              <a:rPr lang="en-US" sz="1000"/>
              <a:t>Deployed Kinaxis to enable technology-driven scenario planning and decision-making</a:t>
            </a:r>
          </a:p>
          <a:p>
            <a:r>
              <a:rPr lang="en-US" sz="1000"/>
              <a:t>Integrated AI/ML models for demand forecasting to manage the volatility in peak seasons</a:t>
            </a:r>
          </a:p>
        </p:txBody>
      </p:sp>
      <p:grpSp>
        <p:nvGrpSpPr>
          <p:cNvPr id="23" name="Group 22">
            <a:extLst>
              <a:ext uri="{FF2B5EF4-FFF2-40B4-BE49-F238E27FC236}">
                <a16:creationId xmlns:a16="http://schemas.microsoft.com/office/drawing/2014/main" id="{6A20A56F-11F3-1CDF-8745-D206902A44E0}"/>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345B4A25-4936-510C-D2B7-8CDAFEB7E0D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A614955-4E4A-FCF5-C35A-00C7954FC1A4}"/>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097106C-ADB0-3453-CB35-72356A7245F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25A5DAB-C40E-2E20-0182-4F0FE6EEF91B}"/>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EC40FD1-42D4-5AAE-6EA2-A03A7EBE99F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16CA5FB-5231-D099-FACE-BF40E1BDADAD}"/>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3B42E31-9402-8754-F372-88B102DABE8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02F7C03C-F8B7-11AE-58DF-6A320D2B74B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B8F9C07F-822C-FFFE-FF78-2433D6876E0C}"/>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98192B8F-D9DB-362C-6459-28CC2E130D0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D1E89A5-7C3B-BA47-3BD8-1839B180601F}"/>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83E0B5B0-3732-2A2D-042A-5650C795059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E776BB14-BA52-F24F-DDA7-05B50A02646F}"/>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8E1B64E-B375-EB3A-4348-F95A1DAC2F0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6EC14F8B-7F1D-3D36-6C3D-61C0F9B280E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8A04B5E4-FCE4-8106-6772-0635DC62BA8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85ED980-61A4-2BBC-2670-3FB84188DF41}"/>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C37E369-6CD4-F37F-5051-C0DA6580E45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863C655-937D-E98C-A04B-385585D9FF8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89FA558-1CDA-3596-C80C-6C34D7260AD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F357A01A-6C3F-3F6B-6646-DCC41C09E0A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2CDC7B9E-4AD7-EA6C-5ACE-EBDA540585E5}"/>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B53501EA-C11A-5835-1A32-50C7ADDF3F4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23BEBAB-59A8-52C7-8C81-833969CE38D9}"/>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1A6F335C-A0CC-458D-13CC-4F81A18A4E5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FA5F4A8-B012-91F4-344D-316A9121FCD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8F99CB6-98DE-F1EB-2D2F-764C6B016E7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8980F13F-A190-0A56-9871-3952E2DFBFF5}"/>
              </a:ext>
            </a:extLst>
          </p:cNvPr>
          <p:cNvSpPr txBox="1"/>
          <p:nvPr/>
        </p:nvSpPr>
        <p:spPr>
          <a:xfrm>
            <a:off x="8081566" y="4270171"/>
            <a:ext cx="3547215" cy="161158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1% boost in revenue of $120 million for every 3% increase in OTIF deliveries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Faster response to demand volatility</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Better OTIF performance for ice cream during the critical summer season – a 12% improvement over the last five years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Simplified and standardized organizational processes.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10% reduction in inventory in one year through integrated advanced planning</a:t>
            </a:r>
          </a:p>
        </p:txBody>
      </p:sp>
      <p:sp>
        <p:nvSpPr>
          <p:cNvPr id="51" name="Title 1">
            <a:extLst>
              <a:ext uri="{FF2B5EF4-FFF2-40B4-BE49-F238E27FC236}">
                <a16:creationId xmlns:a16="http://schemas.microsoft.com/office/drawing/2014/main" id="{62B7C548-875D-C3E5-E041-E3B623594DB6}"/>
              </a:ext>
            </a:extLst>
          </p:cNvPr>
          <p:cNvSpPr txBox="1">
            <a:spLocks/>
          </p:cNvSpPr>
          <p:nvPr/>
        </p:nvSpPr>
        <p:spPr>
          <a:xfrm>
            <a:off x="1258299" y="360853"/>
            <a:ext cx="8527937"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 CPG giant reduces supply chain delays in its ice cream business</a:t>
            </a:r>
          </a:p>
        </p:txBody>
      </p:sp>
      <p:sp>
        <p:nvSpPr>
          <p:cNvPr id="67" name="Slide Number Placeholder 4">
            <a:extLst>
              <a:ext uri="{FF2B5EF4-FFF2-40B4-BE49-F238E27FC236}">
                <a16:creationId xmlns:a16="http://schemas.microsoft.com/office/drawing/2014/main" id="{D9D6B7D1-2658-61E8-68F8-910201C245D9}"/>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3B3475B3-9B86-6560-D931-C44842D16C2C}"/>
              </a:ext>
            </a:extLst>
          </p:cNvPr>
          <p:cNvSpPr/>
          <p:nvPr/>
        </p:nvSpPr>
        <p:spPr>
          <a:xfrm>
            <a:off x="9537192" y="280329"/>
            <a:ext cx="2194364"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Supply Chain | Consumer Goods</a:t>
            </a:r>
          </a:p>
        </p:txBody>
      </p:sp>
      <p:sp>
        <p:nvSpPr>
          <p:cNvPr id="5" name="TextBox 4">
            <a:hlinkClick r:id="rId10"/>
            <a:extLst>
              <a:ext uri="{FF2B5EF4-FFF2-40B4-BE49-F238E27FC236}">
                <a16:creationId xmlns:a16="http://schemas.microsoft.com/office/drawing/2014/main" id="{C77BFAB0-BAD0-8E5F-F961-BEED12F1DCF0}"/>
              </a:ext>
            </a:extLst>
          </p:cNvPr>
          <p:cNvSpPr txBox="1"/>
          <p:nvPr/>
        </p:nvSpPr>
        <p:spPr>
          <a:xfrm>
            <a:off x="645931" y="4044139"/>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4" name="Footer Placeholder 16">
            <a:extLst>
              <a:ext uri="{FF2B5EF4-FFF2-40B4-BE49-F238E27FC236}">
                <a16:creationId xmlns:a16="http://schemas.microsoft.com/office/drawing/2014/main" id="{A9F363CA-3CB8-5A73-3755-016492A28069}"/>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91643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6732-11E2-84B4-701A-9FEB11971332}"/>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CB2AA808-6A26-7C91-6C15-8FB47546BA0C}"/>
              </a:ext>
            </a:extLst>
          </p:cNvPr>
          <p:cNvSpPr>
            <a:spLocks/>
          </p:cNvSpPr>
          <p:nvPr/>
        </p:nvSpPr>
        <p:spPr>
          <a:xfrm>
            <a:off x="-5064" y="1505673"/>
            <a:ext cx="5802748" cy="50931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b="604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E8518ECA-8D11-A707-1993-06DF0C035DF0}"/>
              </a:ext>
            </a:extLst>
          </p:cNvPr>
          <p:cNvSpPr/>
          <p:nvPr/>
        </p:nvSpPr>
        <p:spPr>
          <a:xfrm>
            <a:off x="8840" y="1509899"/>
            <a:ext cx="4702153"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E49176D-878F-6113-EEA7-A37AA0E3DC1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97B07BB-74E1-EFE2-8613-E30CF4E4879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AB7FBDA-88C6-7ED1-2E8F-9F698DCB494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1A2E3ABE-B10E-EB71-6A89-20E082EE426E}"/>
              </a:ext>
            </a:extLst>
          </p:cNvPr>
          <p:cNvSpPr>
            <a:spLocks noGrp="1"/>
          </p:cNvSpPr>
          <p:nvPr>
            <p:ph type="body" idx="2"/>
          </p:nvPr>
        </p:nvSpPr>
        <p:spPr>
          <a:xfrm>
            <a:off x="645931" y="1659570"/>
            <a:ext cx="3100247" cy="1994889"/>
          </a:xfrm>
        </p:spPr>
        <p:txBody>
          <a:bodyPr/>
          <a:lstStyle/>
          <a:p>
            <a:r>
              <a:rPr lang="en-US" sz="2000" b="0">
                <a:solidFill>
                  <a:schemeClr val="bg1"/>
                </a:solidFill>
                <a:latin typeface="Funnel Sans"/>
              </a:rPr>
              <a:t>A global food services company transforms its complex accounts payable into a smooth, speedy process that strengthens accuracy, visibility, and reliability, thanks to our Genpact AP suite.</a:t>
            </a:r>
          </a:p>
        </p:txBody>
      </p:sp>
      <p:sp>
        <p:nvSpPr>
          <p:cNvPr id="15" name="TextBox 14">
            <a:extLst>
              <a:ext uri="{FF2B5EF4-FFF2-40B4-BE49-F238E27FC236}">
                <a16:creationId xmlns:a16="http://schemas.microsoft.com/office/drawing/2014/main" id="{1B050359-837B-A325-6298-A3D2333888C9}"/>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8C687629-4617-DB47-0E64-3F86637EEDF8}"/>
              </a:ext>
            </a:extLst>
          </p:cNvPr>
          <p:cNvSpPr txBox="1"/>
          <p:nvPr/>
        </p:nvSpPr>
        <p:spPr>
          <a:xfrm>
            <a:off x="8081567" y="2256333"/>
            <a:ext cx="3649989" cy="136536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A global leader in food distribution faced a major challenge in managing its accounts payable process. With over 8.5 million invoices annually from 200,000 suppliers—ranging from handwritten to digital formats—the manual processing was time-consuming and error-prone, leading to delays during busy seasons.</a:t>
            </a:r>
          </a:p>
        </p:txBody>
      </p:sp>
      <p:sp>
        <p:nvSpPr>
          <p:cNvPr id="17" name="TextBox 16">
            <a:extLst>
              <a:ext uri="{FF2B5EF4-FFF2-40B4-BE49-F238E27FC236}">
                <a16:creationId xmlns:a16="http://schemas.microsoft.com/office/drawing/2014/main" id="{146200EA-0AE1-C4EC-0689-40F356A59F41}"/>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8B718380-D01B-11EB-98FB-61E2393F81E7}"/>
              </a:ext>
            </a:extLst>
          </p:cNvPr>
          <p:cNvSpPr txBox="1"/>
          <p:nvPr/>
        </p:nvSpPr>
        <p:spPr>
          <a:xfrm>
            <a:off x="4347141" y="2256333"/>
            <a:ext cx="3318058" cy="25736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a:spcAft>
                <a:spcPts val="300"/>
              </a:spcAft>
              <a:buBlip>
                <a:blip r:embed="rId4">
                  <a:extLst>
                    <a:ext uri="{96DAC541-7B7A-43D3-8B79-37D633B846F1}">
                      <asvg:svgBlip xmlns:asvg="http://schemas.microsoft.com/office/drawing/2016/SVG/main" r:embed="rId5"/>
                    </a:ext>
                  </a:extLst>
                </a:blip>
              </a:buBlip>
            </a:pPr>
            <a:r>
              <a:rPr lang="en-US" sz="1200">
                <a:solidFill>
                  <a:srgbClr val="3F3F3F"/>
                </a:solidFill>
                <a:latin typeface="Funnel Sans"/>
              </a:rPr>
              <a:t>Genpact AP suite</a:t>
            </a:r>
            <a:endParaRPr lang="en-US">
              <a:latin typeface="Funnel Sans"/>
            </a:endParaRPr>
          </a:p>
        </p:txBody>
      </p:sp>
      <p:sp>
        <p:nvSpPr>
          <p:cNvPr id="19" name="TextBox 18">
            <a:extLst>
              <a:ext uri="{FF2B5EF4-FFF2-40B4-BE49-F238E27FC236}">
                <a16:creationId xmlns:a16="http://schemas.microsoft.com/office/drawing/2014/main" id="{316DBA0A-473D-1595-6714-34C1B5DA016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E2B223B-9B67-B5F8-4EEB-B8BDA7B698D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AD90AE8-9242-B3D0-4FB6-B82A7F646B4F}"/>
              </a:ext>
            </a:extLst>
          </p:cNvPr>
          <p:cNvSpPr txBox="1"/>
          <p:nvPr/>
        </p:nvSpPr>
        <p:spPr>
          <a:xfrm>
            <a:off x="4347141" y="4273936"/>
            <a:ext cx="3353610" cy="173469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a:rPr>
              <a:t>The Genpact AP suite transformed the firm’s accounts payable by reducing a six-step workflow to just two. This AI-driven solution dynamically classifies and prioritizing invoices, automates the capture of critical invoice fields, matches line items on invoices to purchase orders, and identifies early payment discounts—all with high accuracy and minimal manual intervention.</a:t>
            </a:r>
            <a:endParaRPr lang="en-US">
              <a:latin typeface="Funnel Sans"/>
            </a:endParaRPr>
          </a:p>
        </p:txBody>
      </p:sp>
      <p:grpSp>
        <p:nvGrpSpPr>
          <p:cNvPr id="23" name="Group 22">
            <a:extLst>
              <a:ext uri="{FF2B5EF4-FFF2-40B4-BE49-F238E27FC236}">
                <a16:creationId xmlns:a16="http://schemas.microsoft.com/office/drawing/2014/main" id="{98E17AEF-DA16-D9D8-50FA-B21890A07A3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280C633-0B95-3DAB-912B-3901BFF30E5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ABB6F3EB-2E4D-7F40-758C-1D55FEF62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7D6804-DFB2-7B09-B3B1-1FAFB5F96FE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741358-E45D-3F08-509F-07593E9A20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AC032C-6894-A65F-7095-FDE742B7841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60B27D5-BAEB-1CCC-2E4D-64F783FFD0C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F7A32-42E6-53A7-1F4F-EAC119DF2D9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2F7C37E-E4A7-10F4-5856-0B42CFD5E5A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D272CFD-5CA1-8E9D-0A26-62510631D23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88735651-4F55-45E1-E783-62395FC0972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AB1244B-CC3E-CA28-A9A0-60DA073457C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DE507E-4C15-8CCB-07EF-9E4C1FAD5CA8}"/>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7C12321-94AE-F49F-0C67-E0B45B47335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C36D6A0-76A6-A938-54FE-20A095BC56F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D9DCC52-1926-FC09-A350-F67F2F6B1219}"/>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BA6DBCD-C8AD-24E4-8889-A57B6B0FE83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EF053771-F85B-3DFE-58D3-4157FD2F147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A391118-8066-B522-7418-D0B3F8D1AC9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2E2FD988-2D21-F320-3090-8257403754B1}"/>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26AF2D44-6D65-8FEF-F1E2-51535827DA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2038A9E-4439-0F98-4DCB-52F3DF0946C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8C1CFE3-D04D-E7DF-F843-DC010E1BA1C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9ADFB79-D4EC-3D2E-FA23-0729A78AC07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0BDD028-279B-C00A-83EB-349C8068F34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4F5D3047-8770-7EFD-CC74-C5CDAD967B2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24A81657-1BD0-F19C-820D-777E15477B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A8AAEA1-57BA-4C11-DD40-712B639529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5E1CE46-4CDC-306E-78D8-B568735A2BA6}"/>
              </a:ext>
            </a:extLst>
          </p:cNvPr>
          <p:cNvSpPr txBox="1"/>
          <p:nvPr/>
        </p:nvSpPr>
        <p:spPr>
          <a:xfrm>
            <a:off x="8081566" y="4270171"/>
            <a:ext cx="3547215" cy="173469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With 90% of invoices processed automatically and up to 99% accuracy, the client has cut processing time from 9 minutes to 30 seconds per invoice. Early payment discounts are now easily captured, saving costs and boosting the bottom line. The shift to touchless processing also gives them real-time visibility into cash flow and spending trends, supporting quicker, more informed financial decisions. </a:t>
            </a:r>
          </a:p>
        </p:txBody>
      </p:sp>
      <p:sp>
        <p:nvSpPr>
          <p:cNvPr id="51" name="Title 1">
            <a:extLst>
              <a:ext uri="{FF2B5EF4-FFF2-40B4-BE49-F238E27FC236}">
                <a16:creationId xmlns:a16="http://schemas.microsoft.com/office/drawing/2014/main" id="{0E8E292B-176D-2BED-82EE-B6FBEF38D7DF}"/>
              </a:ext>
            </a:extLst>
          </p:cNvPr>
          <p:cNvSpPr txBox="1">
            <a:spLocks/>
          </p:cNvSpPr>
          <p:nvPr/>
        </p:nvSpPr>
        <p:spPr>
          <a:xfrm>
            <a:off x="1258300" y="360853"/>
            <a:ext cx="887977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global food services company transforms accounts payable with AI</a:t>
            </a:r>
          </a:p>
        </p:txBody>
      </p:sp>
      <p:sp>
        <p:nvSpPr>
          <p:cNvPr id="67" name="Slide Number Placeholder 4">
            <a:extLst>
              <a:ext uri="{FF2B5EF4-FFF2-40B4-BE49-F238E27FC236}">
                <a16:creationId xmlns:a16="http://schemas.microsoft.com/office/drawing/2014/main" id="{F5DEE248-05E8-F1B9-85A7-5C9B39F77228}"/>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79945F9E-CF93-6042-9713-09C6AC10D7EE}"/>
              </a:ext>
            </a:extLst>
          </p:cNvPr>
          <p:cNvSpPr/>
          <p:nvPr/>
        </p:nvSpPr>
        <p:spPr>
          <a:xfrm>
            <a:off x="9698400" y="213592"/>
            <a:ext cx="1813580"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Accounts payable | Retail</a:t>
            </a:r>
          </a:p>
        </p:txBody>
      </p:sp>
      <p:sp>
        <p:nvSpPr>
          <p:cNvPr id="2" name="Footer Placeholder 16">
            <a:extLst>
              <a:ext uri="{FF2B5EF4-FFF2-40B4-BE49-F238E27FC236}">
                <a16:creationId xmlns:a16="http://schemas.microsoft.com/office/drawing/2014/main" id="{D75F2384-7D76-45A0-D953-A7568253D27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985843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13559-4D7F-C302-3C01-DC8FE560109D}"/>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9E7DD3F0-A9E0-CCC5-33F1-A5CA6B004A80}"/>
              </a:ext>
            </a:extLst>
          </p:cNvPr>
          <p:cNvSpPr/>
          <p:nvPr/>
        </p:nvSpPr>
        <p:spPr>
          <a:xfrm>
            <a:off x="-1" y="1505672"/>
            <a:ext cx="5804385" cy="47547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5D361792-E153-3293-5B47-9C33B64D59AC}"/>
              </a:ext>
            </a:extLst>
          </p:cNvPr>
          <p:cNvSpPr/>
          <p:nvPr/>
        </p:nvSpPr>
        <p:spPr>
          <a:xfrm>
            <a:off x="8840" y="1525171"/>
            <a:ext cx="5519893" cy="4754727"/>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C92ED0C-CD97-0047-F381-23E307361F3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5" name="Straight Connector 54">
            <a:extLst>
              <a:ext uri="{FF2B5EF4-FFF2-40B4-BE49-F238E27FC236}">
                <a16:creationId xmlns:a16="http://schemas.microsoft.com/office/drawing/2014/main" id="{22249190-A490-2A56-B16C-FFFF716A99A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D6A51EA5-89EB-D6EA-9A96-99ADE0F894E7}"/>
              </a:ext>
            </a:extLst>
          </p:cNvPr>
          <p:cNvSpPr>
            <a:spLocks noGrp="1"/>
          </p:cNvSpPr>
          <p:nvPr>
            <p:ph type="body" idx="2"/>
          </p:nvPr>
        </p:nvSpPr>
        <p:spPr>
          <a:xfrm>
            <a:off x="645931" y="1659570"/>
            <a:ext cx="3100247" cy="1994889"/>
          </a:xfrm>
        </p:spPr>
        <p:txBody>
          <a:bodyPr/>
          <a:lstStyle/>
          <a:p>
            <a:r>
              <a:rPr lang="en-US" sz="2000" b="0">
                <a:solidFill>
                  <a:schemeClr val="bg1"/>
                </a:solidFill>
              </a:rPr>
              <a:t>Kraft Heinz optimized the delivery of the world's favorite food and beverages with our custom order management solution, improving revenues and reducing cost per order.</a:t>
            </a:r>
          </a:p>
        </p:txBody>
      </p:sp>
      <p:sp>
        <p:nvSpPr>
          <p:cNvPr id="15" name="TextBox 14">
            <a:extLst>
              <a:ext uri="{FF2B5EF4-FFF2-40B4-BE49-F238E27FC236}">
                <a16:creationId xmlns:a16="http://schemas.microsoft.com/office/drawing/2014/main" id="{7E8BE942-BD5C-B001-0AD7-78C8ACAF9F47}"/>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D9CF1F0-0F8F-F347-B6A5-B1BB3E40B1F1}"/>
              </a:ext>
            </a:extLst>
          </p:cNvPr>
          <p:cNvSpPr txBox="1"/>
          <p:nvPr/>
        </p:nvSpPr>
        <p:spPr>
          <a:xfrm>
            <a:off x="8081567" y="2256333"/>
            <a:ext cx="3649989" cy="103450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As one of the world's best-known CPG brands, Kraft Heinz wanted to ensure the successful fulfillment of customers' orders to avoid revenue losses and reputational damage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It wanted to identify the drivers of inefficiencies in the order management system, adversely impacting its cost per order</a:t>
            </a:r>
          </a:p>
        </p:txBody>
      </p:sp>
      <p:sp>
        <p:nvSpPr>
          <p:cNvPr id="17" name="TextBox 16">
            <a:extLst>
              <a:ext uri="{FF2B5EF4-FFF2-40B4-BE49-F238E27FC236}">
                <a16:creationId xmlns:a16="http://schemas.microsoft.com/office/drawing/2014/main" id="{BAE358FB-018D-1B29-EA63-B7BA292DAB82}"/>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0F026B89-74FC-474E-F601-F558874233FC}"/>
              </a:ext>
            </a:extLst>
          </p:cNvPr>
          <p:cNvSpPr txBox="1"/>
          <p:nvPr/>
        </p:nvSpPr>
        <p:spPr>
          <a:xfrm>
            <a:off x="4347141" y="2256333"/>
            <a:ext cx="3318058" cy="41895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Cora OrderAssist</a:t>
            </a: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ServiceNow</a:t>
            </a:r>
          </a:p>
        </p:txBody>
      </p:sp>
      <p:sp>
        <p:nvSpPr>
          <p:cNvPr id="19" name="TextBox 18">
            <a:extLst>
              <a:ext uri="{FF2B5EF4-FFF2-40B4-BE49-F238E27FC236}">
                <a16:creationId xmlns:a16="http://schemas.microsoft.com/office/drawing/2014/main" id="{BDF9D80E-4F69-4F8D-2D72-AA1E1DC2877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63E2F42-490B-0E35-45DD-F6E79FC295E7}"/>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B2591C0-6B89-FFE3-6CC2-9935DB91E4B8}"/>
              </a:ext>
            </a:extLst>
          </p:cNvPr>
          <p:cNvSpPr txBox="1"/>
          <p:nvPr/>
        </p:nvSpPr>
        <p:spPr>
          <a:xfrm>
            <a:off x="4347142" y="4273936"/>
            <a:ext cx="3449818" cy="18039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Assessed the drivers of inefficiencies and developed a custom order management solution using the  ServiceNow customer service management module for workflow management and process orchestration and Genpact's Cora OrderAssist</a:t>
            </a:r>
            <a:r>
              <a:rPr lang="en-US" sz="1000" u="sng">
                <a:solidFill>
                  <a:srgbClr val="FE4F58"/>
                </a:solidFill>
                <a:latin typeface="Funnel Sans"/>
                <a:hlinkClick r:id="rId6">
                  <a:extLst>
                    <a:ext uri="{A12FA001-AC4F-418D-AE19-62706E023703}">
                      <ahyp:hlinkClr xmlns:ahyp="http://schemas.microsoft.com/office/drawing/2018/hyperlinkcolor" val="tx"/>
                    </a:ext>
                  </a:extLst>
                </a:hlinkClick>
              </a:rPr>
              <a:t> </a:t>
            </a:r>
            <a:r>
              <a:rPr lang="en-US" sz="1000">
                <a:solidFill>
                  <a:srgbClr val="3F3F3F"/>
                </a:solidFill>
                <a:latin typeface="Funnel Sans"/>
              </a:rPr>
              <a:t>to automate exceptions and create a single pane of glass (SPOG)</a:t>
            </a:r>
            <a:endParaRPr lang="en-US">
              <a:latin typeface="Funnel Sans"/>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Features include automated order processing, enhanced order exception management, personalized replacement suggestions, truckload optimization, improved order visibility and automated alerts, and notifications for better customer service</a:t>
            </a:r>
          </a:p>
        </p:txBody>
      </p:sp>
      <p:grpSp>
        <p:nvGrpSpPr>
          <p:cNvPr id="23" name="Group 22">
            <a:extLst>
              <a:ext uri="{FF2B5EF4-FFF2-40B4-BE49-F238E27FC236}">
                <a16:creationId xmlns:a16="http://schemas.microsoft.com/office/drawing/2014/main" id="{2FA48345-6D7B-8C2F-C2D4-17D1C358102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7EA2030-CF35-C330-00A7-814E868C659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3C92613-B1E8-5576-45DB-6C6BE50357C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7DB12173-6E01-575B-D766-990A0384DFAE}"/>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A47D9BC-91B0-2E82-4950-FFC18888CF4A}"/>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64C8C68-69B6-E5BA-5285-C4B288B9EB4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E520232-DF5D-2890-2156-9A1D1F449F1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7F9E777-25E7-E8CF-B522-D5F8A753A532}"/>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788F757E-53FD-BFFE-5615-95CBADB6335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309EFA4-B4EA-BB87-CF29-6E9559FA91A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953C78AC-1074-AD59-DBEE-D7FD8591FD1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35B69C08-E5E0-DED9-B6D0-D58C500DB79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0C58710-15DB-A826-DCDE-3134C3FF9ECD}"/>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44BA7A14-6C38-85DB-B7E7-D8BD641FFE8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414097E-9237-AC7F-A178-739C7722FE6A}"/>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CC5636D-44D2-1123-FBD6-06CF466C18F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E50E463-722E-EDDE-4A8F-419E0023109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587A5270-1D14-C9D2-986E-CEEF5BC4CE56}"/>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93E8837-C6A1-8A60-23A9-B1C948DE1C5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411BDC08-4A44-84F2-A535-3A71AC2D7DC6}"/>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DB163362-8089-EE68-3974-1C3A50E9F21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21C76E1-5FBF-9DEE-16A9-CD0FDC4DB8F3}"/>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5596F257-452D-F8CB-A142-0220B6890810}"/>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3A8F6D1-B8C4-61B7-4658-AAFEE096CA6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DFB68BD-D8EF-C22B-69F1-5FDA039A32C1}"/>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98E33083-A1A6-44DE-5E1E-AA780ABBC20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748CA33-9B5F-2ECC-8F26-9C8E6A40CF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375C615-F30D-8FF1-41D5-8D291D4DA7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C596AF3B-34E5-5E5A-8282-FA90C39BC083}"/>
              </a:ext>
            </a:extLst>
          </p:cNvPr>
          <p:cNvSpPr txBox="1"/>
          <p:nvPr/>
        </p:nvSpPr>
        <p:spPr>
          <a:xfrm>
            <a:off x="8081566" y="4270171"/>
            <a:ext cx="3547215" cy="130380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Over 35% reduction in cost per order</a:t>
            </a:r>
            <a:endParaRPr lang="en-US">
              <a:latin typeface="Funnel Sans"/>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Increased average truck utilization by 10%</a:t>
            </a: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Increased revenue via stock replacements and increased truckloads</a:t>
            </a:r>
            <a:endParaRPr lang="en-US" sz="1000">
              <a:solidFill>
                <a:srgbClr val="3F3F3F"/>
              </a:solidFill>
              <a:latin typeface="Funnel Sans" pitchFamily="2" charset="0"/>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Improvement in customer satisfaction scores</a:t>
            </a: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Improvement in case fill rate (CFR) as out-of-stock items are now replaced with alternatives</a:t>
            </a:r>
          </a:p>
        </p:txBody>
      </p:sp>
      <p:sp>
        <p:nvSpPr>
          <p:cNvPr id="12" name="Slide Number Placeholder 4">
            <a:extLst>
              <a:ext uri="{FF2B5EF4-FFF2-40B4-BE49-F238E27FC236}">
                <a16:creationId xmlns:a16="http://schemas.microsoft.com/office/drawing/2014/main" id="{7AA747CA-6AA6-3A9F-848B-B5CC7EA6664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4EA8480C-4350-A3DC-6FA1-AD602E44797A}"/>
              </a:ext>
            </a:extLst>
          </p:cNvPr>
          <p:cNvSpPr/>
          <p:nvPr/>
        </p:nvSpPr>
        <p:spPr>
          <a:xfrm>
            <a:off x="9029701" y="281472"/>
            <a:ext cx="2598008"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Order management | Consumer goods</a:t>
            </a:r>
          </a:p>
        </p:txBody>
      </p:sp>
      <p:sp>
        <p:nvSpPr>
          <p:cNvPr id="56" name="TextBox 55">
            <a:hlinkClick r:id="rId11"/>
            <a:extLst>
              <a:ext uri="{FF2B5EF4-FFF2-40B4-BE49-F238E27FC236}">
                <a16:creationId xmlns:a16="http://schemas.microsoft.com/office/drawing/2014/main" id="{DFE2BDBE-F50A-95F0-7849-F07B42ED1FA0}"/>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7" name="TextBox 56">
            <a:hlinkClick r:id="rId12"/>
            <a:extLst>
              <a:ext uri="{FF2B5EF4-FFF2-40B4-BE49-F238E27FC236}">
                <a16:creationId xmlns:a16="http://schemas.microsoft.com/office/drawing/2014/main" id="{1C1D3A23-B88E-1398-56CD-F97D789F54C1}"/>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F1B10617-8A48-3DAD-3941-39839429BB7F}"/>
              </a:ext>
            </a:extLst>
          </p:cNvPr>
          <p:cNvSpPr txBox="1">
            <a:spLocks/>
          </p:cNvSpPr>
          <p:nvPr/>
        </p:nvSpPr>
        <p:spPr>
          <a:xfrm>
            <a:off x="1258301" y="360853"/>
            <a:ext cx="7492000"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Optimizing Kraft Heinz’s global food and beverage delivery</a:t>
            </a:r>
          </a:p>
        </p:txBody>
      </p:sp>
      <p:cxnSp>
        <p:nvCxnSpPr>
          <p:cNvPr id="5" name="Straight Connector 4">
            <a:extLst>
              <a:ext uri="{FF2B5EF4-FFF2-40B4-BE49-F238E27FC236}">
                <a16:creationId xmlns:a16="http://schemas.microsoft.com/office/drawing/2014/main" id="{49B958D6-B618-22A6-3315-EA9367C12CA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6" name="Footer Placeholder 16">
            <a:extLst>
              <a:ext uri="{FF2B5EF4-FFF2-40B4-BE49-F238E27FC236}">
                <a16:creationId xmlns:a16="http://schemas.microsoft.com/office/drawing/2014/main" id="{387C06C0-473C-609A-8E8F-7F95783D5444}"/>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793064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CA269-2966-82AA-E0D4-DB10682599C5}"/>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5855EC58-B8A0-86B1-CA32-23ACAFF8CA99}"/>
              </a:ext>
            </a:extLst>
          </p:cNvPr>
          <p:cNvSpPr/>
          <p:nvPr/>
        </p:nvSpPr>
        <p:spPr>
          <a:xfrm>
            <a:off x="0" y="1505672"/>
            <a:ext cx="5799320" cy="47547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FCD1B291-8E67-6D93-33A1-F86319B9EA43}"/>
              </a:ext>
            </a:extLst>
          </p:cNvPr>
          <p:cNvSpPr/>
          <p:nvPr/>
        </p:nvSpPr>
        <p:spPr>
          <a:xfrm>
            <a:off x="-1338" y="1500530"/>
            <a:ext cx="5497898" cy="4735781"/>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25B81AC7-99D0-18E4-6809-2E4F5F0E54F8}"/>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8FB7063D-F726-91AE-C7F5-190BCFA1FD7D}"/>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24D37BC5-E2B0-EC71-C304-FF5F587829B2}"/>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A14FE240-6E0B-110E-2184-DBF1921DB5BE}"/>
              </a:ext>
            </a:extLst>
          </p:cNvPr>
          <p:cNvSpPr>
            <a:spLocks noGrp="1"/>
          </p:cNvSpPr>
          <p:nvPr>
            <p:ph type="body" idx="2"/>
          </p:nvPr>
        </p:nvSpPr>
        <p:spPr>
          <a:xfrm>
            <a:off x="645931" y="1659570"/>
            <a:ext cx="3100247" cy="1994889"/>
          </a:xfrm>
        </p:spPr>
        <p:txBody>
          <a:bodyPr/>
          <a:lstStyle/>
          <a:p>
            <a:r>
              <a:rPr lang="en-US" sz="2000" b="0">
                <a:solidFill>
                  <a:schemeClr val="bg1"/>
                </a:solidFill>
              </a:rPr>
              <a:t>Heineken achieves multi-country transformation with the visibility and adoption of global business intelligence and data assets. The result? Swift migration to the cloud, improved user experience, and increased productivity for its data management and operational teams.</a:t>
            </a:r>
          </a:p>
        </p:txBody>
      </p:sp>
      <p:sp>
        <p:nvSpPr>
          <p:cNvPr id="15" name="TextBox 14">
            <a:extLst>
              <a:ext uri="{FF2B5EF4-FFF2-40B4-BE49-F238E27FC236}">
                <a16:creationId xmlns:a16="http://schemas.microsoft.com/office/drawing/2014/main" id="{F7036835-344F-6238-6861-1837A7FB6422}"/>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A3035669-3DB2-C10D-EFD1-26A92497E9AA}"/>
              </a:ext>
            </a:extLst>
          </p:cNvPr>
          <p:cNvSpPr txBox="1"/>
          <p:nvPr/>
        </p:nvSpPr>
        <p:spPr>
          <a:xfrm>
            <a:off x="8081567" y="2256333"/>
            <a:ext cx="3668473" cy="13191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Multiple legacy enterprise resources planning (ERP) and business intelligence (BI) systems that were on-premise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Manual data cataloging and inaccessible data</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An aggregated single unified view of all assets, with data visibility at every step of the production lifecycle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Enterprise-wide adoption of data and analytics assets and their consumption insights</a:t>
            </a:r>
          </a:p>
        </p:txBody>
      </p:sp>
      <p:sp>
        <p:nvSpPr>
          <p:cNvPr id="17" name="TextBox 16">
            <a:extLst>
              <a:ext uri="{FF2B5EF4-FFF2-40B4-BE49-F238E27FC236}">
                <a16:creationId xmlns:a16="http://schemas.microsoft.com/office/drawing/2014/main" id="{087B5728-9129-654C-82BB-3BE995D82633}"/>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276838FC-2123-7FCE-EED7-41D55781A35C}"/>
              </a:ext>
            </a:extLst>
          </p:cNvPr>
          <p:cNvSpPr txBox="1"/>
          <p:nvPr/>
        </p:nvSpPr>
        <p:spPr>
          <a:xfrm>
            <a:off x="4347141" y="2256333"/>
            <a:ext cx="3318058" cy="63439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PowerMe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Microsoft Azure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SAP</a:t>
            </a:r>
          </a:p>
        </p:txBody>
      </p:sp>
      <p:sp>
        <p:nvSpPr>
          <p:cNvPr id="19" name="TextBox 18">
            <a:extLst>
              <a:ext uri="{FF2B5EF4-FFF2-40B4-BE49-F238E27FC236}">
                <a16:creationId xmlns:a16="http://schemas.microsoft.com/office/drawing/2014/main" id="{7BBE30CC-63A4-2FA5-15F7-785D808B338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F9CD0B2-54C9-87A1-D9A5-6568CA82B527}"/>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701C3A8-7799-1E08-C86F-36FEC8F03470}"/>
              </a:ext>
            </a:extLst>
          </p:cNvPr>
          <p:cNvSpPr txBox="1"/>
          <p:nvPr/>
        </p:nvSpPr>
        <p:spPr>
          <a:xfrm>
            <a:off x="4347141" y="4273936"/>
            <a:ext cx="3563528" cy="160389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Deployed PowerMe, Genpact's active metadata platform, to assess and consolidate all data ahead of cloud migration</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Added automated connectors to create a unified data catalog across multiple systems, including SAP and Microsoft Azure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Provided analytics leaders with a 360-degree view of data lineage across the enterprise, enabling them to improve data accuracy and compliance</a:t>
            </a:r>
          </a:p>
        </p:txBody>
      </p:sp>
      <p:grpSp>
        <p:nvGrpSpPr>
          <p:cNvPr id="23" name="Group 22">
            <a:extLst>
              <a:ext uri="{FF2B5EF4-FFF2-40B4-BE49-F238E27FC236}">
                <a16:creationId xmlns:a16="http://schemas.microsoft.com/office/drawing/2014/main" id="{F0EF447F-383C-AE27-AFEE-E4C976C5504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8528F8B-3A82-8067-AAD1-5D27A01DDA2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8F9A528-A70F-9F71-150E-049BD1E14E50}"/>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E6211BFD-7C77-A2B1-4964-E5D905FD44C5}"/>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C05CD11C-6FA0-CAC4-EE37-27C211908D72}"/>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10389500-737F-EE30-BAFF-3A632DF1AFC9}"/>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AF85645D-CA6A-1F2E-B361-E93C2D18F409}"/>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AEBD219-22D6-6E63-DB9B-FF0F1B15E11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A66AEE43-13FB-F3DA-C647-40C70706BAB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9B315FB-BD28-5306-D0D7-2328C383F8E8}"/>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3A9D663B-F2C8-621D-527C-B5A58955012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2D38A048-B231-E49D-BA1B-B8510163647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83E80BB-1B19-F7F5-38BA-A80A97999916}"/>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F1403C9-FD2C-D4A4-085F-657EF30844D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A931E54B-5568-1C87-F687-BE67186C6A0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64EF4397-9FBE-C182-6AE3-37E01CE6899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5C1CE1DF-1CE1-A4BF-32CA-0FA59A7B4F7F}"/>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66BF3BF-D4AA-D99C-FE83-21A25BFF1B6F}"/>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058100F-6CD5-2FF3-A023-6449F86EC8A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2C9D6F8-3DC9-E7FE-899D-A709FF29CE6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528CD18-88BC-61CB-CA80-E7582796569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4D1EA27-ED49-96EA-48B1-868CCFF2A82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6FC92138-BFD9-235F-D2F1-31E1DE2F824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49EF54D1-F766-6C84-37F5-C76B4B1869A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C4B93957-F6C3-866E-2835-E3234902BBD0}"/>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DFDA9FD0-7BDA-3506-FBD5-666F9DAC63AF}"/>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888FD7EC-8818-FF1B-5D97-AC5B62518F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7116DD79-6637-7AA1-2918-EEC9C1D41C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5F42BE43-E966-E39B-0A81-84C66FB0AA64}"/>
              </a:ext>
            </a:extLst>
          </p:cNvPr>
          <p:cNvSpPr txBox="1"/>
          <p:nvPr/>
        </p:nvSpPr>
        <p:spPr>
          <a:xfrm>
            <a:off x="8081566" y="4270171"/>
            <a:ext cx="3697509" cy="184241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 revamped data and analytics strategy for swift migration to the cloud</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 unified view of all data and analytics assets with a consumer-grade user experience, making data management more intuitive, flexible, and accessible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Self-service analytics for better decision-making</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 productivity boost of 20% for data management and operational teams with a simplified data landscape and lower operating expenses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Superior return on client’s digital investments</a:t>
            </a:r>
          </a:p>
        </p:txBody>
      </p:sp>
      <p:sp>
        <p:nvSpPr>
          <p:cNvPr id="12" name="Slide Number Placeholder 4">
            <a:extLst>
              <a:ext uri="{FF2B5EF4-FFF2-40B4-BE49-F238E27FC236}">
                <a16:creationId xmlns:a16="http://schemas.microsoft.com/office/drawing/2014/main" id="{3B3997E0-0812-F001-AE65-49236CD66CAB}"/>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5C6E90FA-6DAF-BE0F-9AEE-2AAC6C35672C}"/>
              </a:ext>
            </a:extLst>
          </p:cNvPr>
          <p:cNvSpPr/>
          <p:nvPr/>
        </p:nvSpPr>
        <p:spPr>
          <a:xfrm>
            <a:off x="9247367" y="259199"/>
            <a:ext cx="2380342"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Data and analytics| Consumer goods</a:t>
            </a:r>
          </a:p>
        </p:txBody>
      </p:sp>
      <p:sp>
        <p:nvSpPr>
          <p:cNvPr id="6" name="TextBox 5">
            <a:hlinkClick r:id="rId10"/>
            <a:extLst>
              <a:ext uri="{FF2B5EF4-FFF2-40B4-BE49-F238E27FC236}">
                <a16:creationId xmlns:a16="http://schemas.microsoft.com/office/drawing/2014/main" id="{4AC496C5-63D1-09FA-59BB-2659D78440EB}"/>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B940A35E-71C4-6CD5-B42E-7C1C225FA13B}"/>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594BFD43-1C2E-251E-14A8-8F28EF995F61}"/>
              </a:ext>
            </a:extLst>
          </p:cNvPr>
          <p:cNvSpPr txBox="1">
            <a:spLocks/>
          </p:cNvSpPr>
          <p:nvPr/>
        </p:nvSpPr>
        <p:spPr>
          <a:xfrm>
            <a:off x="1258300" y="360853"/>
            <a:ext cx="7759243"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Heineken achieves data-driven transformation with PowerMe</a:t>
            </a:r>
          </a:p>
        </p:txBody>
      </p:sp>
      <p:sp>
        <p:nvSpPr>
          <p:cNvPr id="4" name="Footer Placeholder 16">
            <a:extLst>
              <a:ext uri="{FF2B5EF4-FFF2-40B4-BE49-F238E27FC236}">
                <a16:creationId xmlns:a16="http://schemas.microsoft.com/office/drawing/2014/main" id="{04FAAE75-7D76-B538-95F8-6646AFD4143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763790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81C19-5729-1AE8-B576-EAC604BD2ECB}"/>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8C441DB8-CB28-E6BE-2BE0-9D5E12971EF6}"/>
              </a:ext>
            </a:extLst>
          </p:cNvPr>
          <p:cNvSpPr/>
          <p:nvPr/>
        </p:nvSpPr>
        <p:spPr>
          <a:xfrm>
            <a:off x="9350" y="1505672"/>
            <a:ext cx="5799320" cy="47547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AA2F63A5-80E5-60B0-8BDB-5631F96095B6}"/>
              </a:ext>
            </a:extLst>
          </p:cNvPr>
          <p:cNvSpPr/>
          <p:nvPr/>
        </p:nvSpPr>
        <p:spPr>
          <a:xfrm>
            <a:off x="-13078" y="1500530"/>
            <a:ext cx="5336918" cy="4735781"/>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C15251C-5E45-3131-A73D-526597A3266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55FDE3D6-782E-495A-6A64-C489415F833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F6EBD4D-6453-51B3-157C-F7418D0A34B2}"/>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E334EDE5-C8CD-07A2-7C21-752AE072E290}"/>
              </a:ext>
            </a:extLst>
          </p:cNvPr>
          <p:cNvSpPr>
            <a:spLocks noGrp="1"/>
          </p:cNvSpPr>
          <p:nvPr>
            <p:ph type="body" idx="2"/>
          </p:nvPr>
        </p:nvSpPr>
        <p:spPr>
          <a:xfrm>
            <a:off x="645931" y="1659570"/>
            <a:ext cx="3100247" cy="1994889"/>
          </a:xfrm>
        </p:spPr>
        <p:txBody>
          <a:bodyPr/>
          <a:lstStyle/>
          <a:p>
            <a:r>
              <a:rPr lang="en-US" sz="2000" b="0">
                <a:solidFill>
                  <a:schemeClr val="bg1"/>
                </a:solidFill>
              </a:rPr>
              <a:t>Genpact helped Mondelēz International modernize the finance function to deliver business value through enhanced compliance, improved employee experiences, efficiency gains, and reduced costs.</a:t>
            </a:r>
          </a:p>
        </p:txBody>
      </p:sp>
      <p:sp>
        <p:nvSpPr>
          <p:cNvPr id="15" name="TextBox 14">
            <a:extLst>
              <a:ext uri="{FF2B5EF4-FFF2-40B4-BE49-F238E27FC236}">
                <a16:creationId xmlns:a16="http://schemas.microsoft.com/office/drawing/2014/main" id="{25277BB8-5606-E521-08C2-1A54BD0EA06A}"/>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9C8483E4-054F-8011-3810-15C8A6D15EC9}"/>
              </a:ext>
            </a:extLst>
          </p:cNvPr>
          <p:cNvSpPr txBox="1"/>
          <p:nvPr/>
        </p:nvSpPr>
        <p:spPr>
          <a:xfrm>
            <a:off x="8081567" y="2256333"/>
            <a:ext cx="3741707"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Mondelēz International needed a finance function that operates seamlessly across multiple geographies</a:t>
            </a:r>
          </a:p>
          <a:p>
            <a:pPr marL="216000" lvl="2"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Fragmented finance systems and non-standard processes caused long close cycles, planning, and high operational expenses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Stuck in a silo, compliance wasn't optimal</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Productivity needed a boost–Genpact helped Mondelēz by empowering employees with digital skills, which aligned their growth with evolving business requirements</a:t>
            </a:r>
          </a:p>
        </p:txBody>
      </p:sp>
      <p:sp>
        <p:nvSpPr>
          <p:cNvPr id="17" name="TextBox 16">
            <a:extLst>
              <a:ext uri="{FF2B5EF4-FFF2-40B4-BE49-F238E27FC236}">
                <a16:creationId xmlns:a16="http://schemas.microsoft.com/office/drawing/2014/main" id="{BA3F57DE-3F4D-20FC-39BF-94DD4C91E77C}"/>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A6BDF097-B476-7EE0-EEBE-D64CF73C1042}"/>
              </a:ext>
            </a:extLst>
          </p:cNvPr>
          <p:cNvSpPr txBox="1"/>
          <p:nvPr/>
        </p:nvSpPr>
        <p:spPr>
          <a:xfrm>
            <a:off x="4347141" y="2256333"/>
            <a:ext cx="3318058" cy="109606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Cora Knowledge Assist</a:t>
            </a:r>
            <a:endParaRPr lang="en-US">
              <a:latin typeface="Funnel Sans"/>
            </a:endParaRP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AI and gen AI</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BlackLine</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SAP</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Nakisa</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Robotic process automation (RPA)</a:t>
            </a:r>
          </a:p>
        </p:txBody>
      </p:sp>
      <p:sp>
        <p:nvSpPr>
          <p:cNvPr id="19" name="TextBox 18">
            <a:extLst>
              <a:ext uri="{FF2B5EF4-FFF2-40B4-BE49-F238E27FC236}">
                <a16:creationId xmlns:a16="http://schemas.microsoft.com/office/drawing/2014/main" id="{AB5694D4-5B35-5990-03F0-59B010061563}"/>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8C0742B-0568-9182-4095-F897FE98E623}"/>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274266C7-0274-A62C-DAF6-6F452B052B17}"/>
              </a:ext>
            </a:extLst>
          </p:cNvPr>
          <p:cNvSpPr txBox="1"/>
          <p:nvPr/>
        </p:nvSpPr>
        <p:spPr>
          <a:xfrm>
            <a:off x="4347141" y="4273936"/>
            <a:ext cx="3531126" cy="198861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With our proprietary blueprinting tool, we benchmarked the operating model performance and built a roadmap to standardize operations. We standardized policies and technologies to establish a global operating model, unifying operations from over 70 countries into just 2 delivery centers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Applied Lean Six Sigma for finance efficiency covering automated reporting, a global reconciliation policy, and standardized journal templates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Built a hyper automated industry-first cognitive accounting platform using AI and a gen AI-powered virtual assistant solution, based on Cora Knowledge Assist. Established a Digital Controller's Cockpit to deliver insights to regional teams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endParaRPr lang="en-US" sz="900">
              <a:solidFill>
                <a:srgbClr val="3F3F3F"/>
              </a:solidFill>
              <a:latin typeface="Funnel Sans" pitchFamily="2" charset="0"/>
            </a:endParaRPr>
          </a:p>
        </p:txBody>
      </p:sp>
      <p:grpSp>
        <p:nvGrpSpPr>
          <p:cNvPr id="23" name="Group 22">
            <a:extLst>
              <a:ext uri="{FF2B5EF4-FFF2-40B4-BE49-F238E27FC236}">
                <a16:creationId xmlns:a16="http://schemas.microsoft.com/office/drawing/2014/main" id="{0216282A-6C22-E395-698A-0AAF6F1D0AA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09F9B00-BAF7-1838-0373-50B0C5B956F1}"/>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F5AED93-2E67-72E2-C8D8-B5738F4D7402}"/>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B5FEAD73-B2A9-5C7D-B2DA-A3B83E1472F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2D2A71BC-ED1C-F3B4-D405-323F6EA957E5}"/>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8B079D2-C41D-BE52-CEFC-FA0FC62CDFD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A6BF92FB-C38B-2192-B101-27240CFC39C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3DB405C-0720-DC76-3DF2-430D38BC818F}"/>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4378CD0-1E4B-472E-7319-CFD7EE469AE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2F1E379-58EB-888D-B3DE-49BE03F587E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0A3B42DE-5026-B83F-1E70-DA24FCD241E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4E7B4DC6-54E1-8850-E5F3-8986C095AA57}"/>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F68C60C9-BC93-02B7-E9AB-0F77CBEBD95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F6135710-451D-096B-90FC-F5E5BF888D6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5749A2E-AC81-DB9F-62F0-8C2ECAE650E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8E82E93-F20B-BDC1-46E3-024FB7F8361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93BC026-6DEA-75B6-511B-740734C1644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D909E81C-0030-DB3B-CF7F-892BA69DCD0C}"/>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D40DA546-A546-738B-3937-F1364E1B842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BDC97098-A0BE-ADCB-CDA4-EFA730FB166D}"/>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402CEB89-54CE-0C28-E087-3764C38101A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7D24D40-91B8-003B-1F7F-DDB4A29D8E6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4AB31B2-A0A3-9A7E-316F-043D9C635BB9}"/>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B2AA82-7675-23EB-419D-E84207F8D3C9}"/>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F5C13AA2-3C1A-A017-D5D8-4D97EB196C96}"/>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CBEB4ED-A0AE-D34E-2F25-F169FA07607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C89FC4C7-5768-CB08-4B79-49202942A3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9646486-7BF7-140F-6E91-4FCA9CB2EEF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FA31561-EB6F-3ADA-C125-E552003C2D54}"/>
              </a:ext>
            </a:extLst>
          </p:cNvPr>
          <p:cNvSpPr txBox="1"/>
          <p:nvPr/>
        </p:nvSpPr>
        <p:spPr>
          <a:xfrm>
            <a:off x="8081566" y="4270171"/>
            <a:ext cx="3547215" cy="14346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Global finance system boosts compliance, employee experiences, and efficiency</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70% standardization improved financial accuracy, timeliness, and compliance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Our platform's 50%+ digital penetration rate set a best practice for the sector.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Better working conditions for finance staff: 40 dashboards instead of 700 reports with over 1,000 users and 50,000 dashboard views annually</a:t>
            </a:r>
          </a:p>
        </p:txBody>
      </p:sp>
      <p:sp>
        <p:nvSpPr>
          <p:cNvPr id="12" name="Slide Number Placeholder 4">
            <a:extLst>
              <a:ext uri="{FF2B5EF4-FFF2-40B4-BE49-F238E27FC236}">
                <a16:creationId xmlns:a16="http://schemas.microsoft.com/office/drawing/2014/main" id="{E03DF7BF-206E-ED26-5C20-2E424774B26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600CA51E-90D0-30EC-25AD-737C8D03AA83}"/>
              </a:ext>
            </a:extLst>
          </p:cNvPr>
          <p:cNvSpPr/>
          <p:nvPr/>
        </p:nvSpPr>
        <p:spPr>
          <a:xfrm>
            <a:off x="8878824" y="280330"/>
            <a:ext cx="2748885"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Finance and accounting| Consumer goods</a:t>
            </a:r>
          </a:p>
        </p:txBody>
      </p:sp>
      <p:sp>
        <p:nvSpPr>
          <p:cNvPr id="6" name="TextBox 5">
            <a:hlinkClick r:id="rId10"/>
            <a:extLst>
              <a:ext uri="{FF2B5EF4-FFF2-40B4-BE49-F238E27FC236}">
                <a16:creationId xmlns:a16="http://schemas.microsoft.com/office/drawing/2014/main" id="{F53F8721-F1B4-76F5-D76A-70F620021FD1}"/>
              </a:ext>
            </a:extLst>
          </p:cNvPr>
          <p:cNvSpPr txBox="1"/>
          <p:nvPr/>
        </p:nvSpPr>
        <p:spPr>
          <a:xfrm>
            <a:off x="645932" y="4707180"/>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8F959D14-61C0-8BB1-EA43-A331B4E20B93}"/>
              </a:ext>
            </a:extLst>
          </p:cNvPr>
          <p:cNvSpPr txBox="1"/>
          <p:nvPr/>
        </p:nvSpPr>
        <p:spPr>
          <a:xfrm>
            <a:off x="2079292" y="4707180"/>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577D1F99-FEAD-72BB-8DF9-27093C59B931}"/>
              </a:ext>
            </a:extLst>
          </p:cNvPr>
          <p:cNvSpPr txBox="1">
            <a:spLocks/>
          </p:cNvSpPr>
          <p:nvPr/>
        </p:nvSpPr>
        <p:spPr>
          <a:xfrm>
            <a:off x="1258300" y="360853"/>
            <a:ext cx="8534214"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Sweet success for Mondelēz International’s finance team </a:t>
            </a:r>
          </a:p>
        </p:txBody>
      </p:sp>
      <p:sp>
        <p:nvSpPr>
          <p:cNvPr id="5" name="Footer Placeholder 16">
            <a:extLst>
              <a:ext uri="{FF2B5EF4-FFF2-40B4-BE49-F238E27FC236}">
                <a16:creationId xmlns:a16="http://schemas.microsoft.com/office/drawing/2014/main" id="{E39F10F7-B416-EFC7-8F9F-965E158B1DD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814856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8ADEA-8704-336C-220E-0E9247644E42}"/>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B0887028-CEC7-D88F-C559-C0714669F34D}"/>
              </a:ext>
            </a:extLst>
          </p:cNvPr>
          <p:cNvSpPr/>
          <p:nvPr/>
        </p:nvSpPr>
        <p:spPr>
          <a:xfrm>
            <a:off x="0" y="1519204"/>
            <a:ext cx="5816347" cy="473387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BDE02F90-4A29-DBE8-13BB-B1ADDE7A0109}"/>
              </a:ext>
            </a:extLst>
          </p:cNvPr>
          <p:cNvSpPr/>
          <p:nvPr/>
        </p:nvSpPr>
        <p:spPr>
          <a:xfrm>
            <a:off x="0" y="1520825"/>
            <a:ext cx="5365216" cy="4732256"/>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E1F52446-6243-AF0F-66B3-427BEA6F563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6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75C979D3-3932-60CF-DAB7-1B5F3F8D494C}"/>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1758BE2-98B9-D1C5-3A70-F6EAF6454AC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906D4297-468F-BFA8-E50C-63FB464FFAA9}"/>
              </a:ext>
            </a:extLst>
          </p:cNvPr>
          <p:cNvSpPr>
            <a:spLocks noGrp="1"/>
          </p:cNvSpPr>
          <p:nvPr>
            <p:ph type="body" idx="2"/>
          </p:nvPr>
        </p:nvSpPr>
        <p:spPr>
          <a:xfrm>
            <a:off x="645931" y="1659570"/>
            <a:ext cx="3152846" cy="2147943"/>
          </a:xfrm>
        </p:spPr>
        <p:txBody>
          <a:bodyPr/>
          <a:lstStyle/>
          <a:p>
            <a:r>
              <a:rPr lang="en-US" sz="2000" b="0">
                <a:solidFill>
                  <a:schemeClr val="bg1"/>
                </a:solidFill>
              </a:rPr>
              <a:t>An innovative, proprietary digital solution to streamline and automate  processes for a leading intermediary of customized sales and marketing solutions for CPG and retail companies.</a:t>
            </a:r>
          </a:p>
        </p:txBody>
      </p:sp>
      <p:sp>
        <p:nvSpPr>
          <p:cNvPr id="15" name="TextBox 14">
            <a:extLst>
              <a:ext uri="{FF2B5EF4-FFF2-40B4-BE49-F238E27FC236}">
                <a16:creationId xmlns:a16="http://schemas.microsoft.com/office/drawing/2014/main" id="{B8508F0B-F23A-F6D7-F321-7D6037497F61}"/>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ACBF80A-6CF1-B436-717D-3BF857B38BDC}"/>
              </a:ext>
            </a:extLst>
          </p:cNvPr>
          <p:cNvSpPr txBox="1"/>
          <p:nvPr/>
        </p:nvSpPr>
        <p:spPr>
          <a:xfrm>
            <a:off x="8081567" y="2256333"/>
            <a:ext cx="3885144" cy="141922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Complex ecosystem with 1,000+ CPG clients, 8,200+ client/retailer intersections, and 100+ partner tools and applications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High cost to serve due to limited digital adoption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No comprehensive orchestration and monitoring platform for 5 million+ admin services and 3 million+ deduction transactions </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Operating with a legacy order management system (OMS) system burdened with significant customizations</a:t>
            </a:r>
          </a:p>
        </p:txBody>
      </p:sp>
      <p:sp>
        <p:nvSpPr>
          <p:cNvPr id="17" name="TextBox 16">
            <a:extLst>
              <a:ext uri="{FF2B5EF4-FFF2-40B4-BE49-F238E27FC236}">
                <a16:creationId xmlns:a16="http://schemas.microsoft.com/office/drawing/2014/main" id="{7DE9E1D8-636E-D698-CC0E-127C570EB2FA}"/>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6702403B-9583-DD9C-381C-99E380BF7048}"/>
              </a:ext>
            </a:extLst>
          </p:cNvPr>
          <p:cNvSpPr txBox="1"/>
          <p:nvPr/>
        </p:nvSpPr>
        <p:spPr>
          <a:xfrm>
            <a:off x="4347141" y="2256333"/>
            <a:ext cx="3318058" cy="8036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Salesforce</a:t>
            </a:r>
            <a:endParaRPr lang="en-US">
              <a:latin typeface="Funnel Sans"/>
            </a:endParaRP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MuleSoft</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HighRadius</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Cora Sales Assist</a:t>
            </a:r>
            <a:endParaRPr lang="en-US" sz="1000">
              <a:solidFill>
                <a:srgbClr val="3F3F3F"/>
              </a:solidFill>
              <a:latin typeface="Funnel Sans" pitchFamily="2" charset="0"/>
            </a:endParaRPr>
          </a:p>
        </p:txBody>
      </p:sp>
      <p:sp>
        <p:nvSpPr>
          <p:cNvPr id="19" name="TextBox 18">
            <a:extLst>
              <a:ext uri="{FF2B5EF4-FFF2-40B4-BE49-F238E27FC236}">
                <a16:creationId xmlns:a16="http://schemas.microsoft.com/office/drawing/2014/main" id="{FCF7609E-F8B9-6E77-06AF-E16612C89FE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FEAD925-DC34-EC04-E943-899025809C8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C02A6198-4994-E990-A26F-123260489BB7}"/>
              </a:ext>
            </a:extLst>
          </p:cNvPr>
          <p:cNvSpPr txBox="1"/>
          <p:nvPr/>
        </p:nvSpPr>
        <p:spPr>
          <a:xfrm>
            <a:off x="4347141" y="4273936"/>
            <a:ext cx="3405176" cy="188089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Implemented an industry-first Salesforce-based SaaS OMS with Service Cloud as the system of engagement</a:t>
            </a:r>
            <a:endParaRPr lang="en-US">
              <a:latin typeface="Funnel Sans"/>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Used MuleSoft as a single translation layer across all electronic data interchange (EDI) partners</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Implemented Cora Sales Assist for automating contract creation, new item forms, price changes, and deduction management </a:t>
            </a:r>
          </a:p>
          <a:p>
            <a:pPr marL="215900" lvl="1"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Implemented HighRadius solutions to automate and streamline the cash application and collection process, as well as automate backup, document download, and deduction resolution</a:t>
            </a:r>
          </a:p>
        </p:txBody>
      </p:sp>
      <p:grpSp>
        <p:nvGrpSpPr>
          <p:cNvPr id="23" name="Group 22">
            <a:extLst>
              <a:ext uri="{FF2B5EF4-FFF2-40B4-BE49-F238E27FC236}">
                <a16:creationId xmlns:a16="http://schemas.microsoft.com/office/drawing/2014/main" id="{C712B206-DCAE-E6EA-2A67-E65C49AA0BF4}"/>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6A79256-CCFC-974A-B622-22695EFBD74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B3C7A3C7-3C73-7AF9-3194-AD32B1AE9408}"/>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20788E-59D4-3A58-2381-10F2928B07BA}"/>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CC88C3F4-697B-AA88-3996-9B752898A308}"/>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C5FFA5CD-9370-2010-C3AA-0271D136E318}"/>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B5C713D-9B5D-02C9-B058-035060856A4C}"/>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45068F3-5E8C-F65E-C123-DEAE018C785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2070D513-F07A-E483-5CD0-9379A2CED42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6315925-06AF-80A6-8000-D43EAD5743F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2C960C53-CC1F-0C41-08C3-9507AAC1DA32}"/>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171C1B5-50BF-9035-9C2D-501E12E4C9F8}"/>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3A30F0B7-4F0E-20FF-5CBA-9FE57E8E7E4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BAE62BC-CE24-D151-625E-13497738E5ED}"/>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5DC940D-BC1A-4F81-933B-819F37D61E82}"/>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B21A0C0-C8D1-33C0-7104-D21D6F4CE28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BDC125BD-1C3D-5FF2-EBFF-0B31733C7D5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1D80582-1D42-0C4D-197F-A511ED63BA5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94CF0BA-483A-731C-ED87-69CC9735E1F9}"/>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A05980A0-616A-434D-7FB6-2BD6218E807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7ED040C-D346-B7A6-87BA-E1F10A27FBA2}"/>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5EA293C4-2CBC-DB76-A116-4236A7DFEB20}"/>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64D5503B-0142-D1BD-21C2-5A8DB8D29BA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7523EF3F-7DB7-D85E-6045-D0949390CAED}"/>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E8E8C1D4-88FC-B689-97C3-E4EE3096BCA5}"/>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574738E-00FD-CCA9-A9A2-7FD345DDA0A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068B2490-2AE7-7676-E681-C2BFAA4B70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EE63095-5BA5-9D12-6064-801508F10C7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1E8ABA27-2DC0-88E3-B644-CCCC9FF4FD7F}"/>
              </a:ext>
            </a:extLst>
          </p:cNvPr>
          <p:cNvSpPr txBox="1"/>
          <p:nvPr/>
        </p:nvSpPr>
        <p:spPr>
          <a:xfrm>
            <a:off x="8081566" y="4270171"/>
            <a:ext cx="3547215" cy="141922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1000" b="0" i="0" u="none" strike="noStrike" kern="0" cap="none" spc="0" normalizeH="0" baseline="0" noProof="0">
                <a:ln>
                  <a:noFill/>
                </a:ln>
                <a:solidFill>
                  <a:srgbClr val="3F3F3F"/>
                </a:solidFill>
                <a:effectLst/>
                <a:uLnTx/>
                <a:uFillTx/>
                <a:latin typeface="Funnel Sans" pitchFamily="2" charset="0"/>
                <a:cs typeface="Arial"/>
                <a:sym typeface="Arial"/>
              </a:rPr>
              <a:t>A redesigned target operating model and modernized technology platforms to </a:t>
            </a: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drive a 45-50% reduction in the cost of operations </a:t>
            </a:r>
          </a:p>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More than </a:t>
            </a: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$10 million</a:t>
            </a:r>
            <a:r>
              <a:rPr lang="en-US" sz="1000">
                <a:solidFill>
                  <a:srgbClr val="3F3F3F"/>
                </a:solidFill>
                <a:latin typeface="Funnel Sans" pitchFamily="2" charset="0"/>
              </a:rPr>
              <a:t> of</a:t>
            </a: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 business impact through revenue loss and contract leakage prevention</a:t>
            </a:r>
          </a:p>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Over 40% reduction in onboarding time for new customers</a:t>
            </a:r>
          </a:p>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A joint economy to drive revenue growth by 1-1.5%</a:t>
            </a:r>
          </a:p>
        </p:txBody>
      </p:sp>
      <p:sp>
        <p:nvSpPr>
          <p:cNvPr id="12" name="Slide Number Placeholder 4">
            <a:extLst>
              <a:ext uri="{FF2B5EF4-FFF2-40B4-BE49-F238E27FC236}">
                <a16:creationId xmlns:a16="http://schemas.microsoft.com/office/drawing/2014/main" id="{6D551309-AD09-BD45-ABA2-5896B45D5471}"/>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DD59C9D1-5D33-885A-ED29-54EBA07D5FB2}"/>
              </a:ext>
            </a:extLst>
          </p:cNvPr>
          <p:cNvSpPr/>
          <p:nvPr/>
        </p:nvSpPr>
        <p:spPr>
          <a:xfrm>
            <a:off x="8666921" y="244365"/>
            <a:ext cx="2960787"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Digital operations | Consumer goods and retail</a:t>
            </a:r>
          </a:p>
        </p:txBody>
      </p:sp>
      <p:sp>
        <p:nvSpPr>
          <p:cNvPr id="6" name="TextBox 5">
            <a:hlinkClick r:id="rId10"/>
            <a:extLst>
              <a:ext uri="{FF2B5EF4-FFF2-40B4-BE49-F238E27FC236}">
                <a16:creationId xmlns:a16="http://schemas.microsoft.com/office/drawing/2014/main" id="{7ECD3E1A-D301-C28F-1EB0-A40C1039289C}"/>
              </a:ext>
            </a:extLst>
          </p:cNvPr>
          <p:cNvSpPr txBox="1"/>
          <p:nvPr/>
        </p:nvSpPr>
        <p:spPr>
          <a:xfrm>
            <a:off x="645931" y="5410531"/>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7BC0A9D4-29E4-0D27-E6B9-4AEDAE98D8CF}"/>
              </a:ext>
            </a:extLst>
          </p:cNvPr>
          <p:cNvSpPr txBox="1"/>
          <p:nvPr/>
        </p:nvSpPr>
        <p:spPr>
          <a:xfrm>
            <a:off x="2079291" y="5410531"/>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1B8D5353-E90F-4F88-7E7E-EB24D4CAD006}"/>
              </a:ext>
            </a:extLst>
          </p:cNvPr>
          <p:cNvSpPr txBox="1">
            <a:spLocks/>
          </p:cNvSpPr>
          <p:nvPr/>
        </p:nvSpPr>
        <p:spPr>
          <a:xfrm>
            <a:off x="1258300" y="360853"/>
            <a:ext cx="775025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unique approach to CPG and retail transformation</a:t>
            </a:r>
          </a:p>
        </p:txBody>
      </p:sp>
      <p:sp>
        <p:nvSpPr>
          <p:cNvPr id="4" name="Footer Placeholder 16">
            <a:extLst>
              <a:ext uri="{FF2B5EF4-FFF2-40B4-BE49-F238E27FC236}">
                <a16:creationId xmlns:a16="http://schemas.microsoft.com/office/drawing/2014/main" id="{A1F30602-BFA4-A06C-8FA2-868A346465A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941343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FEBEE-A176-701E-58BE-A374F882F23F}"/>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552B1E5C-AC0C-155E-683C-2362B3653AE8}"/>
              </a:ext>
            </a:extLst>
          </p:cNvPr>
          <p:cNvSpPr>
            <a:spLocks/>
          </p:cNvSpPr>
          <p:nvPr/>
        </p:nvSpPr>
        <p:spPr>
          <a:xfrm>
            <a:off x="-8780" y="1520586"/>
            <a:ext cx="5834839" cy="47157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ED40B3A9-B3C0-B44A-8A85-9B73A752DADC}"/>
              </a:ext>
            </a:extLst>
          </p:cNvPr>
          <p:cNvSpPr/>
          <p:nvPr/>
        </p:nvSpPr>
        <p:spPr>
          <a:xfrm>
            <a:off x="-9713" y="1502434"/>
            <a:ext cx="5367053" cy="4733877"/>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376C2A8B-A95E-6BDC-6F12-1C25DA001A3A}"/>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sym typeface="Arial"/>
            </a:endParaRPr>
          </a:p>
        </p:txBody>
      </p:sp>
      <p:cxnSp>
        <p:nvCxnSpPr>
          <p:cNvPr id="53" name="Straight Connector 52">
            <a:extLst>
              <a:ext uri="{FF2B5EF4-FFF2-40B4-BE49-F238E27FC236}">
                <a16:creationId xmlns:a16="http://schemas.microsoft.com/office/drawing/2014/main" id="{C603FCB1-BE5C-0DB4-D88A-994301D3CE6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D0F51D26-E627-783E-45DE-9D134DD363BD}"/>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43185629-817B-BD1F-3734-9118E8AFC819}"/>
              </a:ext>
            </a:extLst>
          </p:cNvPr>
          <p:cNvSpPr>
            <a:spLocks noGrp="1"/>
          </p:cNvSpPr>
          <p:nvPr>
            <p:ph type="body" idx="2"/>
          </p:nvPr>
        </p:nvSpPr>
        <p:spPr>
          <a:xfrm>
            <a:off x="645931" y="1659570"/>
            <a:ext cx="3152846" cy="2147943"/>
          </a:xfrm>
        </p:spPr>
        <p:txBody>
          <a:bodyPr/>
          <a:lstStyle/>
          <a:p>
            <a:r>
              <a:rPr lang="en-US" sz="2000" b="0">
                <a:solidFill>
                  <a:schemeClr val="bg1"/>
                </a:solidFill>
              </a:rPr>
              <a:t>ALDI SÜD is partnering with Genpact to accelerate and support the continued transformation of its retail operations in the U.S. and Australia.</a:t>
            </a:r>
          </a:p>
        </p:txBody>
      </p:sp>
      <p:sp>
        <p:nvSpPr>
          <p:cNvPr id="15" name="TextBox 14">
            <a:extLst>
              <a:ext uri="{FF2B5EF4-FFF2-40B4-BE49-F238E27FC236}">
                <a16:creationId xmlns:a16="http://schemas.microsoft.com/office/drawing/2014/main" id="{869AC628-AB25-55D4-8ED1-0E05C9FDE640}"/>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44C3F305-0FD9-8ACF-0333-A673A24278F4}"/>
              </a:ext>
            </a:extLst>
          </p:cNvPr>
          <p:cNvSpPr txBox="1"/>
          <p:nvPr/>
        </p:nvSpPr>
        <p:spPr>
          <a:xfrm>
            <a:off x="8081568" y="2256333"/>
            <a:ext cx="3117144" cy="81136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ALDI SÜD was looking to accelerate agility and cost leadership and aid in continued transformation in the US and Australia markets</a:t>
            </a:r>
          </a:p>
        </p:txBody>
      </p:sp>
      <p:sp>
        <p:nvSpPr>
          <p:cNvPr id="17" name="TextBox 16">
            <a:extLst>
              <a:ext uri="{FF2B5EF4-FFF2-40B4-BE49-F238E27FC236}">
                <a16:creationId xmlns:a16="http://schemas.microsoft.com/office/drawing/2014/main" id="{BF8ADCD8-A300-1B9E-151A-961012735528}"/>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BBC22720-3FFB-F286-C6EE-8D55CD63D64F}"/>
              </a:ext>
            </a:extLst>
          </p:cNvPr>
          <p:cNvSpPr txBox="1"/>
          <p:nvPr/>
        </p:nvSpPr>
        <p:spPr>
          <a:xfrm>
            <a:off x="4347141" y="2256333"/>
            <a:ext cx="3318058" cy="114992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SAP S/4HANA</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Ariba</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Blackline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ServiceNow</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AI</a:t>
            </a:r>
          </a:p>
        </p:txBody>
      </p:sp>
      <p:sp>
        <p:nvSpPr>
          <p:cNvPr id="19" name="TextBox 18">
            <a:extLst>
              <a:ext uri="{FF2B5EF4-FFF2-40B4-BE49-F238E27FC236}">
                <a16:creationId xmlns:a16="http://schemas.microsoft.com/office/drawing/2014/main" id="{6AAF6B53-36ED-32B4-1E38-7734176F4F14}"/>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A754B20-EE12-34B9-0B8B-06352E878F8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67F2C1D1-006F-A4FE-4F73-3D7CE3769CD7}"/>
              </a:ext>
            </a:extLst>
          </p:cNvPr>
          <p:cNvSpPr txBox="1"/>
          <p:nvPr/>
        </p:nvSpPr>
        <p:spPr>
          <a:xfrm>
            <a:off x="4347140" y="4273936"/>
            <a:ext cx="3500865" cy="177316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Genpact will use its data, tech, and AI solutions to streamline operations and help ALDI SÜD achieve significant efficiency improvements.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Specifically, ALDI will harness Genpact's AI-first approach and digital expertise to help maximize the effectiveness and return on investment from existing deployed technology platforms like S/4HANA, Ariba, Blackline, and ServiceNow.</a:t>
            </a:r>
          </a:p>
        </p:txBody>
      </p:sp>
      <p:grpSp>
        <p:nvGrpSpPr>
          <p:cNvPr id="23" name="Group 22">
            <a:extLst>
              <a:ext uri="{FF2B5EF4-FFF2-40B4-BE49-F238E27FC236}">
                <a16:creationId xmlns:a16="http://schemas.microsoft.com/office/drawing/2014/main" id="{4EC4FA29-8229-1090-4940-86A2095D963F}"/>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05BB4E13-84D7-1CB3-ADD8-D55F384DB30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75738DB-77F2-1B9A-ECA0-A05FA7E2062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5BD7846-2353-0606-C840-FFE5E9D7D37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54A4AB5B-E92E-5956-CFC3-A3D51A24C311}"/>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9FF6687-4455-8998-D943-71FBABB7F8D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C4566862-B428-C157-3137-924F384E51A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DF76DA2-5D5D-6CE9-9A2A-41431476896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B45E5C41-BC2C-D511-F751-22BA1C789C5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7AC391E-ABAB-F9A0-9033-7E1F95E8896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46AFCF2-EAB2-64D7-60A4-D47DC7068AD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F438937B-677F-C66E-C811-3CBF92BFCF8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D0C433E5-B07C-AF97-E424-C67F163237B1}"/>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9C3C779F-4AD2-7494-3882-5CE8F5C9CCB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C76A7E2-C32D-C71B-F553-184F90EDC45A}"/>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0685A01-6747-F0AD-71DF-A9BD586B261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6E6466EC-6A67-4B04-9987-53A56862CE2A}"/>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3EC147C-69A1-0D6F-B084-68A5FA256244}"/>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EB336F9-C2C8-84CF-908B-DCD9D90327F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98D0247-6437-2C57-0513-3B8F0CA50FCF}"/>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F75B0BE-F579-AF68-549B-162EFF1FA74B}"/>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33EE34A3-58F5-F388-241C-D7C591C2A38D}"/>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FA7DBF28-8D12-0498-DFFD-4E5504A8F5B0}"/>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395F590-C72E-89FA-BD2D-C9D92D94377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3302B07-D6E2-722A-A782-6E90FAF9BEE9}"/>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DFB6A72-4B70-F120-1CD8-73ACAEA13DE9}"/>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183494C8-4889-0DD7-2D5E-57E19DA0908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ADBD761-C94C-CE01-0917-D119C6FA8B9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C70627B-1DF8-F233-8062-95F84B9B6D42}"/>
              </a:ext>
            </a:extLst>
          </p:cNvPr>
          <p:cNvSpPr txBox="1"/>
          <p:nvPr/>
        </p:nvSpPr>
        <p:spPr>
          <a:xfrm>
            <a:off x="8081566" y="4270171"/>
            <a:ext cx="3547215" cy="99603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Our AI-first approach for ALDI's business services aims to achieve a front-to-middle-to-back transformation to create exceptional customer experiences and drive competitive growth.</a:t>
            </a:r>
          </a:p>
        </p:txBody>
      </p:sp>
      <p:sp>
        <p:nvSpPr>
          <p:cNvPr id="12" name="Slide Number Placeholder 4">
            <a:extLst>
              <a:ext uri="{FF2B5EF4-FFF2-40B4-BE49-F238E27FC236}">
                <a16:creationId xmlns:a16="http://schemas.microsoft.com/office/drawing/2014/main" id="{1FD5EF60-45D8-E90B-64C1-2953C8EB775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B15A63CC-F1FB-B336-F9AC-DDC19EDFACD5}"/>
              </a:ext>
            </a:extLst>
          </p:cNvPr>
          <p:cNvSpPr/>
          <p:nvPr/>
        </p:nvSpPr>
        <p:spPr>
          <a:xfrm>
            <a:off x="10155343" y="266421"/>
            <a:ext cx="1435789"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Operations | Retail</a:t>
            </a:r>
          </a:p>
        </p:txBody>
      </p:sp>
      <p:sp>
        <p:nvSpPr>
          <p:cNvPr id="8" name="TextBox 7">
            <a:hlinkClick r:id="rId10"/>
            <a:extLst>
              <a:ext uri="{FF2B5EF4-FFF2-40B4-BE49-F238E27FC236}">
                <a16:creationId xmlns:a16="http://schemas.microsoft.com/office/drawing/2014/main" id="{B2474D78-4A18-DC6A-5AAD-D301EAA4EBF2}"/>
              </a:ext>
            </a:extLst>
          </p:cNvPr>
          <p:cNvSpPr txBox="1"/>
          <p:nvPr/>
        </p:nvSpPr>
        <p:spPr>
          <a:xfrm>
            <a:off x="645931" y="3875494"/>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4" name="Title 1">
            <a:extLst>
              <a:ext uri="{FF2B5EF4-FFF2-40B4-BE49-F238E27FC236}">
                <a16:creationId xmlns:a16="http://schemas.microsoft.com/office/drawing/2014/main" id="{7E3CCB0A-0E2A-47EE-C6F3-9BBF1180EEE1}"/>
              </a:ext>
            </a:extLst>
          </p:cNvPr>
          <p:cNvSpPr>
            <a:spLocks noGrp="1"/>
          </p:cNvSpPr>
          <p:nvPr>
            <p:ph type="title"/>
          </p:nvPr>
        </p:nvSpPr>
        <p:spPr>
          <a:xfrm>
            <a:off x="1171497" y="357540"/>
            <a:ext cx="8347407" cy="538901"/>
          </a:xfrm>
        </p:spPr>
        <p:txBody>
          <a:bodyPr/>
          <a:lstStyle/>
          <a:p>
            <a:pPr>
              <a:defRPr/>
            </a:pPr>
            <a:r>
              <a:rPr lang="en-US" sz="4200">
                <a:latin typeface="Funnel Sans ExtraBold" pitchFamily="2" charset="0"/>
              </a:rPr>
              <a:t>Streamlined operations to drive competitive growth for ALDI SÜD</a:t>
            </a:r>
          </a:p>
        </p:txBody>
      </p:sp>
      <p:sp>
        <p:nvSpPr>
          <p:cNvPr id="5" name="Footer Placeholder 16">
            <a:extLst>
              <a:ext uri="{FF2B5EF4-FFF2-40B4-BE49-F238E27FC236}">
                <a16:creationId xmlns:a16="http://schemas.microsoft.com/office/drawing/2014/main" id="{DE3B37D2-32F2-9AB5-3AA5-7BEE2B95086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799247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417E4-D929-CAEF-B2AE-6BDB918C8D84}"/>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2C8AEC0B-F738-B090-E8DB-5C36A26DC504}"/>
              </a:ext>
            </a:extLst>
          </p:cNvPr>
          <p:cNvSpPr/>
          <p:nvPr/>
        </p:nvSpPr>
        <p:spPr>
          <a:xfrm>
            <a:off x="-5064" y="1520826"/>
            <a:ext cx="5816346" cy="4715486"/>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5" name="Rectangle 4">
            <a:extLst>
              <a:ext uri="{FF2B5EF4-FFF2-40B4-BE49-F238E27FC236}">
                <a16:creationId xmlns:a16="http://schemas.microsoft.com/office/drawing/2014/main" id="{10B61818-ABFB-7E93-2E8B-799B1D836E75}"/>
              </a:ext>
            </a:extLst>
          </p:cNvPr>
          <p:cNvSpPr/>
          <p:nvPr/>
        </p:nvSpPr>
        <p:spPr>
          <a:xfrm>
            <a:off x="-9713" y="1512162"/>
            <a:ext cx="5367053" cy="4733877"/>
          </a:xfrm>
          <a:prstGeom prst="rect">
            <a:avLst/>
          </a:prstGeom>
          <a:gradFill>
            <a:gsLst>
              <a:gs pos="0">
                <a:srgbClr val="FFAD28">
                  <a:alpha val="24000"/>
                </a:srgb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6A8CED35-AFDA-3742-158E-8D6B748AD97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058A3C47-D7E8-C542-23DF-646D4937F967}"/>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E745940C-5B41-4BE3-7D46-A26F4186669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E258263A-23F9-CA73-752B-2F4966728C6C}"/>
              </a:ext>
            </a:extLst>
          </p:cNvPr>
          <p:cNvSpPr>
            <a:spLocks noGrp="1"/>
          </p:cNvSpPr>
          <p:nvPr>
            <p:ph type="body" idx="2"/>
          </p:nvPr>
        </p:nvSpPr>
        <p:spPr>
          <a:xfrm>
            <a:off x="645931" y="1659571"/>
            <a:ext cx="2633378" cy="1735710"/>
          </a:xfrm>
        </p:spPr>
        <p:txBody>
          <a:bodyPr/>
          <a:lstStyle/>
          <a:p>
            <a:r>
              <a:rPr lang="en-US" sz="2000" b="0">
                <a:latin typeface="Funnel Sans"/>
              </a:rPr>
              <a:t>Genpact helped one of the world’s largest retailers curb cash leakage and save millions in overpayments by reimagining their post-payment audit program.</a:t>
            </a:r>
          </a:p>
        </p:txBody>
      </p:sp>
      <p:sp>
        <p:nvSpPr>
          <p:cNvPr id="15" name="TextBox 14">
            <a:extLst>
              <a:ext uri="{FF2B5EF4-FFF2-40B4-BE49-F238E27FC236}">
                <a16:creationId xmlns:a16="http://schemas.microsoft.com/office/drawing/2014/main" id="{09DE5974-AF13-DCAA-6E4F-B63F15395D76}"/>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493DBBDD-9515-5344-92A3-A0A584EC1A9A}"/>
              </a:ext>
            </a:extLst>
          </p:cNvPr>
          <p:cNvSpPr txBox="1"/>
          <p:nvPr/>
        </p:nvSpPr>
        <p:spPr>
          <a:xfrm>
            <a:off x="8081567" y="2256333"/>
            <a:ext cx="3972609" cy="122686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client’s existing post-payment audit (PPA) program was error-prone, recovering only 65-71% overpayments in 6 years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Accurate reconciliation was hampered by an error-prone contract database, not integrated with underlying transactions and billing data</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Margin and cash flow were harmed by the suboptimal performance of the PPA program</a:t>
            </a:r>
          </a:p>
        </p:txBody>
      </p:sp>
      <p:sp>
        <p:nvSpPr>
          <p:cNvPr id="17" name="TextBox 16">
            <a:extLst>
              <a:ext uri="{FF2B5EF4-FFF2-40B4-BE49-F238E27FC236}">
                <a16:creationId xmlns:a16="http://schemas.microsoft.com/office/drawing/2014/main" id="{13075EB8-F052-40EB-5D68-1AD2DBF0DA35}"/>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B82FEE59-A3BB-CE6F-6A95-F9E6620A46E7}"/>
              </a:ext>
            </a:extLst>
          </p:cNvPr>
          <p:cNvSpPr txBox="1"/>
          <p:nvPr/>
        </p:nvSpPr>
        <p:spPr>
          <a:xfrm>
            <a:off x="4347141" y="2256332"/>
            <a:ext cx="2244657" cy="61131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Microsoft Azure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Power BI</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AI</a:t>
            </a:r>
          </a:p>
        </p:txBody>
      </p:sp>
      <p:sp>
        <p:nvSpPr>
          <p:cNvPr id="19" name="TextBox 18">
            <a:extLst>
              <a:ext uri="{FF2B5EF4-FFF2-40B4-BE49-F238E27FC236}">
                <a16:creationId xmlns:a16="http://schemas.microsoft.com/office/drawing/2014/main" id="{66FD0F2F-3000-FE53-E8B8-EC13E184676E}"/>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EAF9BE7-0A96-70BF-201A-2A7B5F0085C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ABB7FC5-A2E3-6440-AC79-96A2E064BC37}"/>
              </a:ext>
            </a:extLst>
          </p:cNvPr>
          <p:cNvSpPr txBox="1"/>
          <p:nvPr/>
        </p:nvSpPr>
        <p:spPr>
          <a:xfrm>
            <a:off x="4347141" y="4273936"/>
            <a:ext cx="3500866" cy="184241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Implemented a new PPA solution without pausing the existing audit and recovery process thanks to an interim suite of semiautomated systems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Replaced the outdated analytics app with a solution hosted on Microsoft Azure featuring dynamic workflows, advanced analytics, and Power BI visualization </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Applied Lean Six Sigma to audit 12k+ payment contracts and identify leakages. The team then collaborated to formulate feasible solutions for eliminating leakages in the upstream processes</a:t>
            </a:r>
          </a:p>
        </p:txBody>
      </p:sp>
      <p:grpSp>
        <p:nvGrpSpPr>
          <p:cNvPr id="23" name="Group 22">
            <a:extLst>
              <a:ext uri="{FF2B5EF4-FFF2-40B4-BE49-F238E27FC236}">
                <a16:creationId xmlns:a16="http://schemas.microsoft.com/office/drawing/2014/main" id="{058428AA-34C9-15DF-775E-C9A4C717F53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A9A2BDB-ADF1-113B-2BB0-AB87F6BAB67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F1E452E-7346-D1D8-D1A0-49C36801270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32211436-47ED-24F1-F74D-04198ABBB66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C592FB1F-7788-DF69-5B43-2AD21249680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BAA509-DE42-CF4F-C25B-8DAB436AB7B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68995478-3179-F127-654C-42B3FCB87C1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5B3EA194-3302-66B9-7B49-28FD20590B2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E53B574-CC82-A71F-C575-CA8C6AE1178E}"/>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AC1B869-5B02-36F4-5DF2-C2007558455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3E0D7092-C642-8E10-92F0-B4192B25119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1533821B-AB58-EE47-F67C-9234FA4A7D40}"/>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A5FA636-60D9-2F44-C851-44D728EA6E9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553AC481-0579-1B2B-767E-41C1A8441F25}"/>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09E2093-FB20-BA65-313E-368F62AD518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B7CA7AC-C971-2D4D-8AF2-5FC249784EBC}"/>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F97C4941-5ADC-7C44-B554-A0916AFBCA9C}"/>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D1E17634-EA11-D60D-D0A7-1615857B54FC}"/>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169D362B-3806-DA4C-4CA2-AEF68709852A}"/>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26EA4FF-9F87-4881-429F-6A47CD3BB876}"/>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D5F44EC-1D54-705D-22C8-3FFB1687015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F7EF5552-9812-A83A-4B56-E64E30A4F710}"/>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A84E4403-8666-7E14-F0B1-2CB7B35E4860}"/>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E34E093-FD37-B388-8221-A950B83A1DF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B1EAD7A5-A75A-693B-A1FF-E8E4E2D8EF5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20D16F43-3CED-D2E9-5BAB-AF512A8B1992}"/>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6ACC865F-8262-F677-CF10-201FA035D4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C04FBE4-7C8F-E6EF-0786-A4FD95834E1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A6BA4C5-9D15-A33F-EA17-4515E9BE7E3A}"/>
              </a:ext>
            </a:extLst>
          </p:cNvPr>
          <p:cNvSpPr txBox="1"/>
          <p:nvPr/>
        </p:nvSpPr>
        <p:spPr>
          <a:xfrm>
            <a:off x="8081566" y="4270171"/>
            <a:ext cx="3547215" cy="138075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share of the total recovery went up to 85% in the first year, significantly reducing the program costs</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Together with the client, Genpact identified and fixed multiple root causes of the leakage through configuration, process optimization, and metrics, preventing annual leakages worth $2.6 million</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Recovered $26 million in overpayments, up 73% from $15 million the previous year</a:t>
            </a:r>
          </a:p>
        </p:txBody>
      </p:sp>
      <p:sp>
        <p:nvSpPr>
          <p:cNvPr id="12" name="Slide Number Placeholder 4">
            <a:extLst>
              <a:ext uri="{FF2B5EF4-FFF2-40B4-BE49-F238E27FC236}">
                <a16:creationId xmlns:a16="http://schemas.microsoft.com/office/drawing/2014/main" id="{E7FF2BAA-2542-A7F3-0A51-079C3514F7E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6" name="TextBox 5">
            <a:hlinkClick r:id="rId10"/>
            <a:extLst>
              <a:ext uri="{FF2B5EF4-FFF2-40B4-BE49-F238E27FC236}">
                <a16:creationId xmlns:a16="http://schemas.microsoft.com/office/drawing/2014/main" id="{8BE23BF4-04C2-95F2-714A-1C63FE00D53E}"/>
              </a:ext>
            </a:extLst>
          </p:cNvPr>
          <p:cNvSpPr txBox="1"/>
          <p:nvPr/>
        </p:nvSpPr>
        <p:spPr>
          <a:xfrm>
            <a:off x="645931" y="5284916"/>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72BD7A97-7EA9-092A-22E4-CDE2B1022D95}"/>
              </a:ext>
            </a:extLst>
          </p:cNvPr>
          <p:cNvSpPr txBox="1"/>
          <p:nvPr/>
        </p:nvSpPr>
        <p:spPr>
          <a:xfrm>
            <a:off x="2079291" y="5302899"/>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4" name="Rounded Rectangle 26">
            <a:extLst>
              <a:ext uri="{FF2B5EF4-FFF2-40B4-BE49-F238E27FC236}">
                <a16:creationId xmlns:a16="http://schemas.microsoft.com/office/drawing/2014/main" id="{13B4B7D7-410A-1DA8-B087-F0DDA93B9A11}"/>
              </a:ext>
            </a:extLst>
          </p:cNvPr>
          <p:cNvSpPr/>
          <p:nvPr/>
        </p:nvSpPr>
        <p:spPr>
          <a:xfrm>
            <a:off x="9643537" y="277813"/>
            <a:ext cx="1929308"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Risk and compliance | Retail</a:t>
            </a:r>
          </a:p>
        </p:txBody>
      </p:sp>
      <p:sp>
        <p:nvSpPr>
          <p:cNvPr id="9" name="Title 1">
            <a:extLst>
              <a:ext uri="{FF2B5EF4-FFF2-40B4-BE49-F238E27FC236}">
                <a16:creationId xmlns:a16="http://schemas.microsoft.com/office/drawing/2014/main" id="{52FED96D-3F57-D7E4-A7D0-5CF594A8DEE6}"/>
              </a:ext>
            </a:extLst>
          </p:cNvPr>
          <p:cNvSpPr>
            <a:spLocks noGrp="1"/>
          </p:cNvSpPr>
          <p:nvPr>
            <p:ph type="title"/>
          </p:nvPr>
        </p:nvSpPr>
        <p:spPr>
          <a:xfrm>
            <a:off x="1171497" y="357540"/>
            <a:ext cx="8347407" cy="538901"/>
          </a:xfrm>
        </p:spPr>
        <p:txBody>
          <a:bodyPr/>
          <a:lstStyle/>
          <a:p>
            <a:pPr>
              <a:defRPr/>
            </a:pPr>
            <a:r>
              <a:rPr lang="en-US" sz="4200">
                <a:latin typeface="Funnel Sans ExtraBold" pitchFamily="2" charset="0"/>
              </a:rPr>
              <a:t>One of the world’s largest retailers saves millions in overpayments</a:t>
            </a:r>
          </a:p>
        </p:txBody>
      </p:sp>
      <p:sp>
        <p:nvSpPr>
          <p:cNvPr id="7" name="Footer Placeholder 16">
            <a:extLst>
              <a:ext uri="{FF2B5EF4-FFF2-40B4-BE49-F238E27FC236}">
                <a16:creationId xmlns:a16="http://schemas.microsoft.com/office/drawing/2014/main" id="{B1245C67-0396-DC7D-C65C-C9E70BE5E0C1}"/>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031438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9BB92-8CC5-91F4-0B7A-5B3F2F0C92FE}"/>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EDCCFE5C-961E-C8D1-20B5-7E7C9C756D37}"/>
              </a:ext>
            </a:extLst>
          </p:cNvPr>
          <p:cNvSpPr>
            <a:spLocks/>
          </p:cNvSpPr>
          <p:nvPr/>
        </p:nvSpPr>
        <p:spPr>
          <a:xfrm>
            <a:off x="1639" y="1502434"/>
            <a:ext cx="5808173" cy="475202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49E4EED8-DAB2-90BA-42CD-CFB73BAB4071}"/>
              </a:ext>
            </a:extLst>
          </p:cNvPr>
          <p:cNvSpPr/>
          <p:nvPr/>
        </p:nvSpPr>
        <p:spPr>
          <a:xfrm>
            <a:off x="-9713" y="1502434"/>
            <a:ext cx="5367053" cy="4733877"/>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A7D57112-1383-4F6F-4006-8CB3708E4F1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F50B384C-782C-8D8B-B17C-A486B0793D9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1EB8F51-F3A4-9ED4-86DD-763966F23B92}"/>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33A1E364-866D-5440-6E08-987506202BB2}"/>
              </a:ext>
            </a:extLst>
          </p:cNvPr>
          <p:cNvSpPr>
            <a:spLocks noGrp="1"/>
          </p:cNvSpPr>
          <p:nvPr>
            <p:ph type="body" idx="2"/>
          </p:nvPr>
        </p:nvSpPr>
        <p:spPr>
          <a:xfrm>
            <a:off x="645931" y="1659570"/>
            <a:ext cx="2865530" cy="2147943"/>
          </a:xfrm>
        </p:spPr>
        <p:txBody>
          <a:bodyPr/>
          <a:lstStyle/>
          <a:p>
            <a:r>
              <a:rPr lang="en-US" sz="2000" b="0">
                <a:solidFill>
                  <a:schemeClr val="bg1"/>
                </a:solidFill>
              </a:rPr>
              <a:t>Amazon collaborated with Genpact to create an end-to-end customer service solution for out-of-warranty Amazon devices, using our Cora ContactUs.ai CXM framework.</a:t>
            </a:r>
          </a:p>
        </p:txBody>
      </p:sp>
      <p:sp>
        <p:nvSpPr>
          <p:cNvPr id="15" name="TextBox 14">
            <a:extLst>
              <a:ext uri="{FF2B5EF4-FFF2-40B4-BE49-F238E27FC236}">
                <a16:creationId xmlns:a16="http://schemas.microsoft.com/office/drawing/2014/main" id="{EE696BF6-6EA7-307F-D279-DAFB1D9B9291}"/>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3E8059B0-11E8-0E3A-45F0-4978776631BD}"/>
              </a:ext>
            </a:extLst>
          </p:cNvPr>
          <p:cNvSpPr txBox="1"/>
          <p:nvPr/>
        </p:nvSpPr>
        <p:spPr>
          <a:xfrm>
            <a:off x="8081568" y="2256333"/>
            <a:ext cx="3117144"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Amazon elected to outsource its Amazon Device Repair services for devices that are out of warranty. This includes managing spare parts, handling service management operations, and customer service</a:t>
            </a:r>
          </a:p>
        </p:txBody>
      </p:sp>
      <p:sp>
        <p:nvSpPr>
          <p:cNvPr id="17" name="TextBox 16">
            <a:extLst>
              <a:ext uri="{FF2B5EF4-FFF2-40B4-BE49-F238E27FC236}">
                <a16:creationId xmlns:a16="http://schemas.microsoft.com/office/drawing/2014/main" id="{F422A7B1-53D2-24E2-17A8-CE10CAC21EEE}"/>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EE7E61FF-D648-422E-1BD4-C1F7FADAE2BD}"/>
              </a:ext>
            </a:extLst>
          </p:cNvPr>
          <p:cNvSpPr txBox="1"/>
          <p:nvPr/>
        </p:nvSpPr>
        <p:spPr>
          <a:xfrm>
            <a:off x="4347141" y="2256333"/>
            <a:ext cx="3318058" cy="63439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Cora ContactUs.Ai</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Amazon Connect</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B2X</a:t>
            </a:r>
          </a:p>
        </p:txBody>
      </p:sp>
      <p:sp>
        <p:nvSpPr>
          <p:cNvPr id="19" name="TextBox 18">
            <a:extLst>
              <a:ext uri="{FF2B5EF4-FFF2-40B4-BE49-F238E27FC236}">
                <a16:creationId xmlns:a16="http://schemas.microsoft.com/office/drawing/2014/main" id="{C144240F-521F-E3B9-330D-89CE669E1AF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87D411FA-E3E9-4255-77C7-AB5B9268DB9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F897114D-FCA5-D79E-4954-7B1360479584}"/>
              </a:ext>
            </a:extLst>
          </p:cNvPr>
          <p:cNvSpPr txBox="1"/>
          <p:nvPr/>
        </p:nvSpPr>
        <p:spPr>
          <a:xfrm>
            <a:off x="4347141" y="4273936"/>
            <a:ext cx="3563528" cy="17654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pitchFamily="2" charset="0"/>
              </a:rPr>
              <a:t>Genpact used AI and the Amazon Connect omnichannel contact center service to help Amazon outsource its device repair service using Genpact’s Amazon Device Repair solution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endParaRPr lang="en-US" sz="1050">
              <a:solidFill>
                <a:srgbClr val="3F3F3F"/>
              </a:solidFill>
              <a:latin typeface="Funnel Sans" pitchFamily="2" charset="0"/>
            </a:endParaRP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pitchFamily="2" charset="0"/>
              </a:rPr>
              <a:t>The solution integrates AI-powered chatbots and enables logistics management and a repair partner network. On top of this, a post-guarantee period repair rule establishes the creation of an online repair matchmaking platform for consumers in Europe</a:t>
            </a:r>
          </a:p>
        </p:txBody>
      </p:sp>
      <p:grpSp>
        <p:nvGrpSpPr>
          <p:cNvPr id="23" name="Group 22">
            <a:extLst>
              <a:ext uri="{FF2B5EF4-FFF2-40B4-BE49-F238E27FC236}">
                <a16:creationId xmlns:a16="http://schemas.microsoft.com/office/drawing/2014/main" id="{391766DE-7733-BA1A-18A2-2112C9894BF0}"/>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ED9C6ED-B022-4690-61F9-ACD1A6ACE4F0}"/>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27F5E9E-9797-36C8-9A11-05146E72F59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5585A25-CADF-F1A5-CB88-05F46AB1BA8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E920BFB6-2ED7-8B6A-E7B6-D72D7EA0970D}"/>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B1733F3-117D-0E28-33F0-54C548BDE933}"/>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0693919-54F3-CA23-2712-375A8CC1E438}"/>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51A004D-9F93-ACC7-5381-154B488322C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2933842E-837E-430A-3FEF-E901B42D3E1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7BDBA603-EFE6-4263-0888-D797E7FE211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82EECA6-1FFE-8EF8-8437-443DC8C2A6F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62FB9810-88CE-EB66-0A39-97AC1AEFEB9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8B46494-623C-03B0-C94A-6EB0A2C62ABA}"/>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12792591-2AFD-B354-D855-A4B5923AF882}"/>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6E60577-7FFE-B1AD-8C21-ED960E4310F1}"/>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CF8EEE7B-BE6E-432A-1E8C-A3009F671CE3}"/>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BAD84D83-5A7F-BC32-9198-72B7D2EAF9D1}"/>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A7277C8C-0C26-4F08-E67C-269F6A757743}"/>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3649F4A9-D9AB-BA9B-5AC2-3F09D9B6C546}"/>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0E277C38-4613-8B4D-40AD-83CAB6A0A660}"/>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11479987-8D98-B92A-CF90-541068D10EB1}"/>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D669190-1B54-2577-65CE-BC96BD7EA083}"/>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4998270-0510-E07A-72FC-D8435C55FAE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25C0B27-D5DD-080C-679A-23C759A243F2}"/>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1652A70-6D12-C11D-5980-3E14855869A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7AA2C7C4-863D-257E-5548-5C353619A5F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6886C11-B341-2519-2D66-F1744C7829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B82683AB-3B8A-B467-E6D5-45DD01E1577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F92EFA3-CCBC-2062-C2DC-64F430757A79}"/>
              </a:ext>
            </a:extLst>
          </p:cNvPr>
          <p:cNvSpPr txBox="1"/>
          <p:nvPr/>
        </p:nvSpPr>
        <p:spPr>
          <a:xfrm>
            <a:off x="8081566" y="4270171"/>
            <a:ext cx="3547215" cy="204247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lvl="0" defTabSz="914400" eaLnBrk="1" fontAlgn="auto" latinLnBrk="0" hangingPunct="1">
              <a:spcAft>
                <a:spcPts val="300"/>
              </a:spcAft>
              <a:buSzTx/>
              <a:tabLst/>
              <a:defRPr/>
            </a:pPr>
            <a:r>
              <a:rPr lang="en-US" sz="1050">
                <a:solidFill>
                  <a:srgbClr val="3F3F3F"/>
                </a:solidFill>
                <a:latin typeface="Funnel Sans"/>
              </a:rPr>
              <a:t>The solution provides benefits such as:</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A new avenue for supporting customers and enabling them to continue to enjoy using Amazon devices</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End-to-end tracking of customer request with the least amount of human interaction</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Proactive customer notification at each stage of the process</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Omnichannel interaction with virtual and live agents</a:t>
            </a: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a:rPr>
              <a:t>Genpact’s solution also embraces ESG priorities, extending product lifecycles and fulfilling ESG ambitions</a:t>
            </a:r>
          </a:p>
        </p:txBody>
      </p:sp>
      <p:sp>
        <p:nvSpPr>
          <p:cNvPr id="12" name="Slide Number Placeholder 4">
            <a:extLst>
              <a:ext uri="{FF2B5EF4-FFF2-40B4-BE49-F238E27FC236}">
                <a16:creationId xmlns:a16="http://schemas.microsoft.com/office/drawing/2014/main" id="{47F2EE7F-27C2-9337-26C8-E1F0027C785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C3272CB1-5602-2C4F-9C1E-05F125560016}"/>
              </a:ext>
            </a:extLst>
          </p:cNvPr>
          <p:cNvSpPr/>
          <p:nvPr/>
        </p:nvSpPr>
        <p:spPr>
          <a:xfrm>
            <a:off x="9710928" y="285928"/>
            <a:ext cx="1852773"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Customer service | Retail</a:t>
            </a:r>
          </a:p>
        </p:txBody>
      </p:sp>
      <p:sp>
        <p:nvSpPr>
          <p:cNvPr id="6" name="TextBox 5">
            <a:hlinkClick r:id="rId10"/>
            <a:extLst>
              <a:ext uri="{FF2B5EF4-FFF2-40B4-BE49-F238E27FC236}">
                <a16:creationId xmlns:a16="http://schemas.microsoft.com/office/drawing/2014/main" id="{22465A74-28E1-D459-2E97-2BA0332363FC}"/>
              </a:ext>
            </a:extLst>
          </p:cNvPr>
          <p:cNvSpPr txBox="1"/>
          <p:nvPr/>
        </p:nvSpPr>
        <p:spPr>
          <a:xfrm>
            <a:off x="645931" y="4029857"/>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E56AD6EC-698C-DDB6-24EE-0D6BC7699840}"/>
              </a:ext>
            </a:extLst>
          </p:cNvPr>
          <p:cNvSpPr txBox="1"/>
          <p:nvPr/>
        </p:nvSpPr>
        <p:spPr>
          <a:xfrm>
            <a:off x="2079291" y="4013550"/>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4" name="Title 1">
            <a:extLst>
              <a:ext uri="{FF2B5EF4-FFF2-40B4-BE49-F238E27FC236}">
                <a16:creationId xmlns:a16="http://schemas.microsoft.com/office/drawing/2014/main" id="{3A241E39-5A5F-80B4-3105-607A9B4D60F2}"/>
              </a:ext>
            </a:extLst>
          </p:cNvPr>
          <p:cNvSpPr>
            <a:spLocks noGrp="1"/>
          </p:cNvSpPr>
          <p:nvPr>
            <p:ph type="title"/>
          </p:nvPr>
        </p:nvSpPr>
        <p:spPr>
          <a:xfrm>
            <a:off x="1171497" y="403030"/>
            <a:ext cx="9327528" cy="518849"/>
          </a:xfrm>
        </p:spPr>
        <p:txBody>
          <a:bodyPr/>
          <a:lstStyle/>
          <a:p>
            <a:pPr>
              <a:defRPr/>
            </a:pPr>
            <a:r>
              <a:rPr lang="en-US" sz="4200">
                <a:latin typeface="Funnel Sans ExtraBold" pitchFamily="2" charset="0"/>
              </a:rPr>
              <a:t>An AI-powered customer service solution for Amazon device customers</a:t>
            </a:r>
          </a:p>
        </p:txBody>
      </p:sp>
      <p:sp>
        <p:nvSpPr>
          <p:cNvPr id="2" name="Footer Placeholder 16">
            <a:extLst>
              <a:ext uri="{FF2B5EF4-FFF2-40B4-BE49-F238E27FC236}">
                <a16:creationId xmlns:a16="http://schemas.microsoft.com/office/drawing/2014/main" id="{E0C87C6B-5121-C442-EC9A-70AC6A559A9E}"/>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70668369"/>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http://www.w3.org/XML/1998/namespace"/>
    <ds:schemaRef ds:uri="http://purl.org/dc/dcmitype/"/>
    <ds:schemaRef ds:uri="bd251cb2-1da6-4860-af86-f9dc13914816"/>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372e849b-fc60-49fc-88ef-6f6a3a7352cc"/>
    <ds:schemaRef ds:uri="http://schemas.openxmlformats.org/package/2006/metadata/core-properties"/>
    <ds:schemaRef ds:uri="24efd74e-70fc-4ae7-9af1-193f4b512e31"/>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TotalTime>
  <Words>2424</Words>
  <Application>Microsoft Office PowerPoint</Application>
  <PresentationFormat>Widescreen</PresentationFormat>
  <Paragraphs>250</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Aptos</vt:lpstr>
      <vt:lpstr>Arial</vt:lpstr>
      <vt:lpstr>Funnel Sans</vt:lpstr>
      <vt:lpstr>Funnel Sans ExtraBold</vt:lpstr>
      <vt:lpstr>Custom Design</vt:lpstr>
      <vt:lpstr>CLIENT STORIES</vt:lpstr>
      <vt:lpstr>PowerPoint Presentation</vt:lpstr>
      <vt:lpstr>PowerPoint Presentation</vt:lpstr>
      <vt:lpstr>PowerPoint Presentation</vt:lpstr>
      <vt:lpstr>PowerPoint Presentation</vt:lpstr>
      <vt:lpstr>PowerPoint Presentation</vt:lpstr>
      <vt:lpstr>Streamlined operations to drive competitive growth for ALDI SÜD</vt:lpstr>
      <vt:lpstr>One of the world’s largest retailers saves millions in overpayments</vt:lpstr>
      <vt:lpstr>An AI-powered customer service solution for Amazon device customers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Kulkarni, Shubhangee</cp:lastModifiedBy>
  <cp:revision>17</cp:revision>
  <cp:lastPrinted>2024-12-13T12:20:15Z</cp:lastPrinted>
  <dcterms:created xsi:type="dcterms:W3CDTF">2024-12-13T08:30:06Z</dcterms:created>
  <dcterms:modified xsi:type="dcterms:W3CDTF">2025-03-19T09:18:44Z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