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2" r:id="rId4"/>
  </p:sldMasterIdLst>
  <p:notesMasterIdLst>
    <p:notesMasterId r:id="rId13"/>
  </p:notesMasterIdLst>
  <p:handoutMasterIdLst>
    <p:handoutMasterId r:id="rId14"/>
  </p:handoutMasterIdLst>
  <p:sldIdLst>
    <p:sldId id="479" r:id="rId5"/>
    <p:sldId id="530" r:id="rId6"/>
    <p:sldId id="531" r:id="rId7"/>
    <p:sldId id="532" r:id="rId8"/>
    <p:sldId id="533" r:id="rId9"/>
    <p:sldId id="534" r:id="rId10"/>
    <p:sldId id="535" r:id="rId11"/>
    <p:sldId id="536" r:id="rId1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D97700-BCAA-EBB1-D000-A8C520FBCEED}" name="Jha, Anvit" initials="AJ" userId="S::703294169@GENPACT.COM::b1eb1c73-c47c-44d2-ab2e-b31f03321674" providerId="AD"/>
  <p188:author id="{9438140A-8B41-0F57-43FD-B1E0AC64E076}" name="Poucher, Jo M" initials="PJ" userId="S::770002074@genpact.com::6e2a13c6-28fe-4d1d-b59c-c47100460c1f" providerId="AD"/>
  <p188:author id="{85FD530E-BB0A-7B33-BCF8-6E700D579E7E}" name="Chhajer, Surbhi" initials="CS" userId="S::703284188@genpact.com::ab9a6e11-b60f-4bd7-a567-bf4bbe6f7639" providerId="AD"/>
  <p188:author id="{8E1D1615-0E75-32C1-4BB6-27BF515212F6}" name="Gibson, Robert" initials="RG" userId="S::750002971@GENPACT.COM::22c3b3e7-23c4-492e-8b66-2c3f8e20b768" providerId="AD"/>
  <p188:author id="{43D58E22-FA7F-E23F-81FF-19F3C9F85CEC}" name="Hitesh Srivastava" initials="HS" userId="S::hitesh.s@timeus.onmicrosoft.com::8853a2d8-04c9-4a9b-b58a-3933ab3dd278" providerId="AD"/>
  <p188:author id="{92CFB123-5001-6234-D037-0BD015A7BE68}" name="Kulkarni, Nayonika Rajendra" initials="NK" userId="S::703399723@genpact.com::119cfd6c-f1b1-44b9-b9b6-8fbf7b3d7217" providerId="AD"/>
  <p188:author id="{892AC723-09FE-C2E9-7F17-E69AD9BFB858}" name="Higgison, Sandra" initials="HS" userId="S::770000391@genpact.com::9a239a09-e31a-4a6e-90ed-5aa8479942e4" providerId="AD"/>
  <p188:author id="{E1F0202A-9B4B-AE5E-FD42-9986E67AAF2E}" name="Reed, Ryan" initials="RR" userId="S::750021218@genpact.com::828d063b-f9d1-49ea-945a-1740030d6404" providerId="AD"/>
  <p188:author id="{C1E3D740-C5F6-32D0-B4A7-93B473E29E23}" name="Shroff, Vikash" initials="SV" userId="S::703177817@genpact.com::56c41661-d5b2-4085-a339-99de003239e7" providerId="AD"/>
  <p188:author id="{3566AF41-AC97-A302-1357-5482EF6D3EED}" name="Blewett, Caitlin" initials="BC" userId="S::750045032@genpact.com::1f19c17c-20c5-4bcc-8517-9a2069caaf0b" providerId="AD"/>
  <p188:author id="{74835145-3365-91C4-528C-1103BBA6D35F}" name="Desai, Prathamesh" initials="PD" userId="S::703380505@genpact.com::b160d955-6ee6-4a13-8d96-1b26a24b6003" providerId="AD"/>
  <p188:author id="{C596904E-649F-80EF-B582-7862CE3A34D7}" name="O, Yogitha" initials="YO" userId="S::703380896@genpact.com::efa90ae9-2fcd-4ef9-aa73-1ab8cf504216" providerId="AD"/>
  <p188:author id="{C2AC6550-70A7-D076-D234-25A61BFA3CF0}" name="Aditri Goyal" initials="AG" userId="S::aditri.g@timeus.onmicrosoft.com::dbeb200e-a741-4cb7-8352-bcf32d21452c" providerId="AD"/>
  <p188:author id="{93085864-0357-2BF2-31B3-708A20C10AB4}" name="Rawat, Ajay" initials="RA" userId="S::302003883@genpact.com::42867331-d814-4bb9-8ef8-8516b1b5a6f0" providerId="AD"/>
  <p188:author id="{9A53AB64-E963-64E1-A0EF-7FCAA95B75DD}" name="Raju Yadav" initials="RY" userId="S::raju.y@timeus.onmicrosoft.com::b4d8ec1c-f4bd-4ac3-a26e-c09f305797d6" providerId="AD"/>
  <p188:author id="{C3F9406F-6D49-8FB3-8634-47379B9BF0A2}" name="Rawat, Ajay" initials="" userId="S::302003883@GENPACT.COM::42867331-d814-4bb9-8ef8-8516b1b5a6f0" providerId="AD"/>
  <p188:author id="{BDBD867E-38C0-72AF-4105-0132F290E732}" name="Saxena, Akshay" initials="AS" userId="S::303027294@GENPACT.COM::7ac90e18-27ce-41a3-8982-3ebe9fd57c17" providerId="AD"/>
  <p188:author id="{A923D983-EC95-FBBD-4902-2AD5C6EC81D4}" name="Jha, Anvit" initials="" userId="S::703294169@genpact.com::b1eb1c73-c47c-44d2-ab2e-b31f03321674" providerId="AD"/>
  <p188:author id="{D52C648A-3F70-6F37-F995-4E6E03D70A4C}" name="Bhattacharya, Subhabrata" initials="SB" userId="S::703250641@GENPACT.COM::9d9a76fc-6172-41fc-a889-6b26303e70e7" providerId="AD"/>
  <p188:author id="{D4BE308E-9FF2-BAF2-9EAC-5917FF55AD3E}" name="Shweta Juneja" initials="SJ" userId="S::shweta.j@timeus.onmicrosoft.com::5720ac25-3b09-4f75-bd02-1ebb4c347997" providerId="AD"/>
  <p188:author id="{872454B6-6223-4264-A7D1-608249DBD6F9}" name="Saxena, Akshay" initials="SA" userId="S::303027294@genpact.com::7ac90e18-27ce-41a3-8982-3ebe9fd57c17" providerId="AD"/>
  <p188:author id="{33DE65BE-AFA3-DB5A-B18A-F8DCB1C06076}" name="Nimisha Mittal" initials="NM" userId="S::nimisha.m@timeus.onmicrosoft.com::fbf3e2ab-9104-49c0-9c29-0ae39c6f0131" providerId="AD"/>
  <p188:author id="{B16F8FD9-0ED7-0BE6-DA71-EF8D0118EF92}" name="Poucher, Jo M" initials="JP" userId="S::770002074@GENPACT.COM::6e2a13c6-28fe-4d1d-b59c-c47100460c1f" providerId="AD"/>
  <p188:author id="{2978C6D9-C419-4025-5256-3DE3F6283E51}" name="Gibson, Robert" initials="GR" userId="S::750002971@genpact.com::22c3b3e7-23c4-492e-8b66-2c3f8e20b768" providerId="AD"/>
  <p188:author id="{0D5927DF-4EB0-66FA-FCB3-C130FA50C084}" name="Higgison, Sandra" initials="SH" userId="S::770000391@GENPACT.COM::9a239a09-e31a-4a6e-90ed-5aa8479942e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AD28"/>
    <a:srgbClr val="FF555F"/>
    <a:srgbClr val="D8D8D8"/>
    <a:srgbClr val="FD4E59"/>
    <a:srgbClr val="BABA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35" autoAdjust="0"/>
    <p:restoredTop sz="94643"/>
  </p:normalViewPr>
  <p:slideViewPr>
    <p:cSldViewPr snapToGrid="0">
      <p:cViewPr varScale="1">
        <p:scale>
          <a:sx n="104" d="100"/>
          <a:sy n="104" d="100"/>
        </p:scale>
        <p:origin x="248" y="8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80B85E0-184D-C7A9-2399-B5F00C1B65B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CBE84C11-B1A9-F50F-54DF-E13F82C715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06E302C-81E4-452D-B65E-A7F194DF029B}" type="datetimeFigureOut">
              <a:rPr lang="en-IN" smtClean="0"/>
              <a:t>19-03-2025</a:t>
            </a:fld>
            <a:endParaRPr lang="en-IN"/>
          </a:p>
        </p:txBody>
      </p:sp>
      <p:sp>
        <p:nvSpPr>
          <p:cNvPr id="4" name="Footer Placeholder 3">
            <a:extLst>
              <a:ext uri="{FF2B5EF4-FFF2-40B4-BE49-F238E27FC236}">
                <a16:creationId xmlns:a16="http://schemas.microsoft.com/office/drawing/2014/main" id="{6CF024BA-2363-1180-65AD-796CB5E45F7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E67FCBA1-9448-6B58-0184-FA37C4FDEA7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7CE77C-083D-46BC-AD31-7F4FD01F329C}" type="slidenum">
              <a:rPr lang="en-IN" smtClean="0"/>
              <a:t>‹#›</a:t>
            </a:fld>
            <a:endParaRPr lang="en-IN"/>
          </a:p>
        </p:txBody>
      </p:sp>
    </p:spTree>
    <p:extLst>
      <p:ext uri="{BB962C8B-B14F-4D97-AF65-F5344CB8AC3E}">
        <p14:creationId xmlns:p14="http://schemas.microsoft.com/office/powerpoint/2010/main" val="34927401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734B9-555B-B849-9C8D-8A1E8B6E136E}" type="datetimeFigureOut">
              <a:rPr lang="en-GB" smtClean="0"/>
              <a:t>19/03/2025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9FFD3E-1587-764D-BD19-EA0F1A2804F6}" type="slidenum">
              <a:rPr lang="en-GB" smtClean="0"/>
              <a:t>‹#›</a:t>
            </a:fld>
            <a:endParaRPr lang="en-GB"/>
          </a:p>
        </p:txBody>
      </p:sp>
    </p:spTree>
    <p:extLst>
      <p:ext uri="{BB962C8B-B14F-4D97-AF65-F5344CB8AC3E}">
        <p14:creationId xmlns:p14="http://schemas.microsoft.com/office/powerpoint/2010/main" val="3585348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8E954-9FA0-E98A-1491-953F7F03B2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07B765-76FE-ABB9-C739-DC7871A4B6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39CF8C-63F9-C453-91F7-A9F98049274E}"/>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695DBB2D-0EF3-3DB4-734E-C4118141B06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55785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D204D-76C3-F3A2-831E-C4915612AC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F1B6B0-0C6E-BBF8-4579-C36C8B512E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A2302D-390A-2DC3-1547-1FBC2CFE8185}"/>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5DF056E3-ABF7-F324-7435-68541FBA57E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37146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5AA3F-AF41-44D8-A744-74F5A21789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82D3E2-DFCC-59DC-0B66-E24B121757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511F16-5C8A-D523-98BB-2C2A62A5BC1D}"/>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4D94A376-5D86-D5CC-BCCE-78408E03D2A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998363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7E727C-8426-34AD-6F9B-8008B5EA8E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9724C8-F2BD-7EEA-EBBB-90FCBA2950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FC5EBC-E1C3-7746-F9A9-18A1A4779D74}"/>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680CCFEE-4923-2F8E-955C-E5417590967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65468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AD6D9-7FCA-0C81-375F-A81BB97AEF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B414A4-BD95-0968-DCE6-40AFAFF7D4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0F32E3-A80B-AE1C-4EA7-EF58FE7AD05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78B52760-DF23-7D25-8264-89D5AEA89F5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733228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0.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8.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4.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e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14EC77-8C42-F6FA-8179-5C9EA77272E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1256037"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Title Slide</a:t>
            </a:r>
            <a:endParaRPr/>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1264160"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grpSp>
        <p:nvGrpSpPr>
          <p:cNvPr id="20" name="Group 19">
            <a:extLst>
              <a:ext uri="{FF2B5EF4-FFF2-40B4-BE49-F238E27FC236}">
                <a16:creationId xmlns:a16="http://schemas.microsoft.com/office/drawing/2014/main" id="{02C73652-2305-1DB0-0A5F-21152A4C85B3}"/>
              </a:ext>
            </a:extLst>
          </p:cNvPr>
          <p:cNvGrpSpPr/>
          <p:nvPr userDrawn="1"/>
        </p:nvGrpSpPr>
        <p:grpSpPr>
          <a:xfrm>
            <a:off x="1358525" y="2654797"/>
            <a:ext cx="710126" cy="196850"/>
            <a:chOff x="1601959" y="2654797"/>
            <a:chExt cx="710126" cy="196850"/>
          </a:xfrm>
        </p:grpSpPr>
        <p:pic>
          <p:nvPicPr>
            <p:cNvPr id="21" name="Graphic 20">
              <a:extLst>
                <a:ext uri="{FF2B5EF4-FFF2-40B4-BE49-F238E27FC236}">
                  <a16:creationId xmlns:a16="http://schemas.microsoft.com/office/drawing/2014/main" id="{57F01241-FC98-7C56-28B1-F0DC6A3FE5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589656" y="2667100"/>
              <a:ext cx="196850" cy="172244"/>
            </a:xfrm>
            <a:prstGeom prst="rect">
              <a:avLst/>
            </a:prstGeom>
          </p:spPr>
        </p:pic>
        <p:pic>
          <p:nvPicPr>
            <p:cNvPr id="22" name="Graphic 21">
              <a:extLst>
                <a:ext uri="{FF2B5EF4-FFF2-40B4-BE49-F238E27FC236}">
                  <a16:creationId xmlns:a16="http://schemas.microsoft.com/office/drawing/2014/main" id="{EDF6FDDC-F02B-5EAB-BC58-C8BF1F35EC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768950" y="2667100"/>
              <a:ext cx="196850" cy="172244"/>
            </a:xfrm>
            <a:prstGeom prst="rect">
              <a:avLst/>
            </a:prstGeom>
          </p:spPr>
        </p:pic>
        <p:pic>
          <p:nvPicPr>
            <p:cNvPr id="23" name="Graphic 22">
              <a:extLst>
                <a:ext uri="{FF2B5EF4-FFF2-40B4-BE49-F238E27FC236}">
                  <a16:creationId xmlns:a16="http://schemas.microsoft.com/office/drawing/2014/main" id="{9FFF7E95-0F35-A948-8579-05F2812BF96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948244" y="2667100"/>
              <a:ext cx="196850" cy="172244"/>
            </a:xfrm>
            <a:prstGeom prst="rect">
              <a:avLst/>
            </a:prstGeom>
          </p:spPr>
        </p:pic>
        <p:pic>
          <p:nvPicPr>
            <p:cNvPr id="24" name="Graphic 23">
              <a:extLst>
                <a:ext uri="{FF2B5EF4-FFF2-40B4-BE49-F238E27FC236}">
                  <a16:creationId xmlns:a16="http://schemas.microsoft.com/office/drawing/2014/main" id="{A916EE7E-E21C-E1D2-FD47-ACF8F268460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2127538" y="2667100"/>
              <a:ext cx="196850" cy="172244"/>
            </a:xfrm>
            <a:prstGeom prst="rect">
              <a:avLst/>
            </a:prstGeom>
          </p:spPr>
        </p:pic>
      </p:grpSp>
      <p:pic>
        <p:nvPicPr>
          <p:cNvPr id="25" name="Graphic 24">
            <a:extLst>
              <a:ext uri="{FF2B5EF4-FFF2-40B4-BE49-F238E27FC236}">
                <a16:creationId xmlns:a16="http://schemas.microsoft.com/office/drawing/2014/main" id="{0033A746-67E7-92F4-D974-64BCE2CE455F}"/>
              </a:ext>
            </a:extLst>
          </p:cNvPr>
          <p:cNvPicPr>
            <a:picLocks noChangeAspect="1"/>
          </p:cNvPicPr>
          <p:nvPr userDrawn="1"/>
        </p:nvPicPr>
        <p:blipFill>
          <a:blip r:embed="rId5">
            <a:extLst>
              <a:ext uri="{96DAC541-7B7A-43D3-8B79-37D633B846F1}">
                <asvg:svgBlip xmlns:asvg="http://schemas.microsoft.com/office/drawing/2016/SVG/main" r:embed="rId6"/>
              </a:ext>
            </a:extLst>
          </a:blip>
          <a:srcRect l="39395" t="26219" r="10339" b="23780"/>
          <a:stretch/>
        </p:blipFill>
        <p:spPr>
          <a:xfrm>
            <a:off x="211951" y="6286337"/>
            <a:ext cx="911535" cy="473075"/>
          </a:xfrm>
          <a:prstGeom prst="rect">
            <a:avLst/>
          </a:prstGeom>
        </p:spPr>
      </p:pic>
      <p:pic>
        <p:nvPicPr>
          <p:cNvPr id="26" name="Graphic 25">
            <a:extLst>
              <a:ext uri="{FF2B5EF4-FFF2-40B4-BE49-F238E27FC236}">
                <a16:creationId xmlns:a16="http://schemas.microsoft.com/office/drawing/2014/main" id="{50152B26-ADAC-EFF2-AB27-BA4C3F593711}"/>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13" name="Google Shape;21;p33">
            <a:extLst>
              <a:ext uri="{FF2B5EF4-FFF2-40B4-BE49-F238E27FC236}">
                <a16:creationId xmlns:a16="http://schemas.microsoft.com/office/drawing/2014/main" id="{267749FA-80B1-E8C5-0DF5-591F6E4EBCF9}"/>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F84443FD-8642-B724-4475-17A7EA279289}"/>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946069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518761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88282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517687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8410619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4204491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6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528859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4230143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1999" cy="6858000"/>
          </a:xfrm>
          <a:prstGeom prst="rect">
            <a:avLst/>
          </a:prstGeom>
        </p:spPr>
      </p:pic>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7927622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a:srcRect l="2631" r="2631"/>
          <a:stretch/>
        </p:blipFill>
        <p:spPr>
          <a:xfrm flipH="1">
            <a:off x="1" y="0"/>
            <a:ext cx="12191999" cy="6858000"/>
          </a:xfrm>
          <a:prstGeom prst="rect">
            <a:avLst/>
          </a:prstGeom>
        </p:spPr>
      </p:pic>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943291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096"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2DEB6CB9-E015-CAF0-CD3E-7A025DD8D94A}"/>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67951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8" name="Picture 7" descr="A city skyline with many tall buildings&#10;&#10;Description automatically generated">
            <a:extLst>
              <a:ext uri="{FF2B5EF4-FFF2-40B4-BE49-F238E27FC236}">
                <a16:creationId xmlns:a16="http://schemas.microsoft.com/office/drawing/2014/main" id="{1CC1BDB2-B333-9A39-A0E6-5E75EB70A969}"/>
              </a:ext>
            </a:extLst>
          </p:cNvPr>
          <p:cNvPicPr>
            <a:picLocks noChangeAspect="1"/>
          </p:cNvPicPr>
          <p:nvPr userDrawn="1"/>
        </p:nvPicPr>
        <p:blipFill>
          <a:blip r:embed="rId2" cstate="screen">
            <a:extLst>
              <a:ext uri="{28A0092B-C50C-407E-A947-70E740481C1C}">
                <a14:useLocalDpi xmlns:a14="http://schemas.microsoft.com/office/drawing/2010/main"/>
              </a:ext>
            </a:extLst>
          </a:blip>
          <a:srcRect r="-1"/>
          <a:stretch/>
        </p:blipFill>
        <p:spPr>
          <a:xfrm flipH="1">
            <a:off x="0" y="0"/>
            <a:ext cx="12192000" cy="6858000"/>
          </a:xfrm>
          <a:prstGeom prst="rect">
            <a:avLst/>
          </a:prstGeom>
        </p:spPr>
      </p:pic>
      <p:sp>
        <p:nvSpPr>
          <p:cNvPr id="9" name="Rectangle 8">
            <a:extLst>
              <a:ext uri="{FF2B5EF4-FFF2-40B4-BE49-F238E27FC236}">
                <a16:creationId xmlns:a16="http://schemas.microsoft.com/office/drawing/2014/main" id="{CD92FB29-C1B5-9698-6960-FB79CF115DA7}"/>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Google Shape;24;p26">
            <a:extLst>
              <a:ext uri="{FF2B5EF4-FFF2-40B4-BE49-F238E27FC236}">
                <a16:creationId xmlns:a16="http://schemas.microsoft.com/office/drawing/2014/main" id="{7B12B2D8-88B1-2C7E-0ACE-709D47B144E7}"/>
              </a:ext>
            </a:extLst>
          </p:cNvPr>
          <p:cNvSpPr txBox="1">
            <a:spLocks noGrp="1"/>
          </p:cNvSpPr>
          <p:nvPr>
            <p:ph type="body" idx="2" hasCustomPrompt="1"/>
          </p:nvPr>
        </p:nvSpPr>
        <p:spPr>
          <a:xfrm>
            <a:off x="401871" y="3550921"/>
            <a:ext cx="2962806" cy="501743"/>
          </a:xfrm>
          <a:prstGeom prst="rect">
            <a:avLst/>
          </a:prstGeom>
          <a:noFill/>
          <a:ln>
            <a:noFill/>
          </a:ln>
        </p:spPr>
        <p:txBody>
          <a:bodyPr spcFirstLastPara="1" wrap="square" lIns="3600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sp>
        <p:nvSpPr>
          <p:cNvPr id="28" name="Google Shape;18;p26">
            <a:extLst>
              <a:ext uri="{FF2B5EF4-FFF2-40B4-BE49-F238E27FC236}">
                <a16:creationId xmlns:a16="http://schemas.microsoft.com/office/drawing/2014/main" id="{0654240D-4C17-307A-B548-B3C38A2C65A2}"/>
              </a:ext>
            </a:extLst>
          </p:cNvPr>
          <p:cNvSpPr txBox="1">
            <a:spLocks noGrp="1"/>
          </p:cNvSpPr>
          <p:nvPr userDrawn="1">
            <p:ph type="title" hasCustomPrompt="1"/>
          </p:nvPr>
        </p:nvSpPr>
        <p:spPr>
          <a:xfrm>
            <a:off x="387357" y="1836425"/>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a:t>
            </a:r>
            <a:br>
              <a:rPr lang="en-GB"/>
            </a:br>
            <a:r>
              <a:rPr lang="en-GB"/>
              <a:t>Slide</a:t>
            </a:r>
            <a:endParaRPr/>
          </a:p>
        </p:txBody>
      </p:sp>
      <p:sp>
        <p:nvSpPr>
          <p:cNvPr id="12" name="Google Shape;21;p33">
            <a:extLst>
              <a:ext uri="{FF2B5EF4-FFF2-40B4-BE49-F238E27FC236}">
                <a16:creationId xmlns:a16="http://schemas.microsoft.com/office/drawing/2014/main" id="{E9EED315-544F-6B8D-922E-37024C04FBA6}"/>
              </a:ext>
            </a:extLst>
          </p:cNvPr>
          <p:cNvSpPr txBox="1">
            <a:spLocks noGrp="1"/>
          </p:cNvSpPr>
          <p:nvPr userDrawn="1">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A355AC8E-0131-4A89-FE82-6B0A8AA8C01C}"/>
              </a:ext>
            </a:extLst>
          </p:cNvPr>
          <p:cNvSpPr txBox="1">
            <a:spLocks noGrp="1"/>
          </p:cNvSpPr>
          <p:nvPr userDrawn="1">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pic>
        <p:nvPicPr>
          <p:cNvPr id="5" name="Graphic 4">
            <a:extLst>
              <a:ext uri="{FF2B5EF4-FFF2-40B4-BE49-F238E27FC236}">
                <a16:creationId xmlns:a16="http://schemas.microsoft.com/office/drawing/2014/main" id="{3141CF1D-C1FE-CAC4-AF45-928B242DA276}"/>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pic>
        <p:nvPicPr>
          <p:cNvPr id="7" name="Graphic 6">
            <a:extLst>
              <a:ext uri="{FF2B5EF4-FFF2-40B4-BE49-F238E27FC236}">
                <a16:creationId xmlns:a16="http://schemas.microsoft.com/office/drawing/2014/main" id="{66602ADB-C0D0-D255-56A6-6BFC44E2383E}"/>
              </a:ext>
            </a:extLst>
          </p:cNvPr>
          <p:cNvPicPr>
            <a:picLocks noChangeAspect="1"/>
          </p:cNvPicPr>
          <p:nvPr userDrawn="1"/>
        </p:nvPicPr>
        <p:blipFill>
          <a:blip r:embed="rId3">
            <a:extLst>
              <a:ext uri="{96DAC541-7B7A-43D3-8B79-37D633B846F1}">
                <asvg:svgBlip xmlns:asvg="http://schemas.microsoft.com/office/drawing/2016/SVG/main" r:embed="rId4"/>
              </a:ext>
            </a:extLst>
          </a:blip>
          <a:srcRect l="41552" t="37345" r="12494" b="35879"/>
          <a:stretch/>
        </p:blipFill>
        <p:spPr>
          <a:xfrm>
            <a:off x="245776" y="6392601"/>
            <a:ext cx="840074" cy="255384"/>
          </a:xfrm>
          <a:prstGeom prst="rect">
            <a:avLst/>
          </a:prstGeom>
        </p:spPr>
      </p:pic>
    </p:spTree>
    <p:extLst>
      <p:ext uri="{BB962C8B-B14F-4D97-AF65-F5344CB8AC3E}">
        <p14:creationId xmlns:p14="http://schemas.microsoft.com/office/powerpoint/2010/main" val="42772476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Content with Subtitle 2">
    <p:bg>
      <p:bgPr>
        <a:solidFill>
          <a:schemeClr val="tx1"/>
        </a:solidFill>
        <a:effectLst/>
      </p:bgPr>
    </p:bg>
    <p:spTree>
      <p:nvGrpSpPr>
        <p:cNvPr id="1" name=""/>
        <p:cNvGrpSpPr/>
        <p:nvPr/>
      </p:nvGrpSpPr>
      <p:grpSpPr>
        <a:xfrm>
          <a:off x="0" y="0"/>
          <a:ext cx="0" cy="0"/>
          <a:chOff x="0" y="0"/>
          <a:chExt cx="0" cy="0"/>
        </a:xfrm>
      </p:grpSpPr>
      <p:sp>
        <p:nvSpPr>
          <p:cNvPr id="4" name="Google Shape;24;p26">
            <a:extLst>
              <a:ext uri="{FF2B5EF4-FFF2-40B4-BE49-F238E27FC236}">
                <a16:creationId xmlns:a16="http://schemas.microsoft.com/office/drawing/2014/main" id="{7D928B5C-F90E-335F-FF83-2AE5D6633DE6}"/>
              </a:ext>
            </a:extLst>
          </p:cNvPr>
          <p:cNvSpPr txBox="1">
            <a:spLocks noGrp="1"/>
          </p:cNvSpPr>
          <p:nvPr>
            <p:ph type="body" idx="2" hasCustomPrompt="1"/>
          </p:nvPr>
        </p:nvSpPr>
        <p:spPr>
          <a:xfrm>
            <a:off x="1258301" y="1143623"/>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bg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7" name="Text Placeholder 29">
            <a:extLst>
              <a:ext uri="{FF2B5EF4-FFF2-40B4-BE49-F238E27FC236}">
                <a16:creationId xmlns:a16="http://schemas.microsoft.com/office/drawing/2014/main" id="{46482378-AECD-3D9B-EAD3-584511C7220A}"/>
              </a:ext>
            </a:extLst>
          </p:cNvPr>
          <p:cNvSpPr>
            <a:spLocks noGrp="1"/>
          </p:cNvSpPr>
          <p:nvPr>
            <p:ph type="body" sz="quarter" idx="12"/>
          </p:nvPr>
        </p:nvSpPr>
        <p:spPr>
          <a:xfrm>
            <a:off x="1259059"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4"/>
              </a:buBlip>
              <a:defRPr sz="1600" b="0" i="0">
                <a:solidFill>
                  <a:schemeClr val="bg1"/>
                </a:solidFill>
                <a:latin typeface="Funnel Sans" pitchFamily="2" charset="0"/>
              </a:defRPr>
            </a:lvl2pPr>
            <a:lvl3pPr marL="576000" indent="-217560">
              <a:lnSpc>
                <a:spcPct val="100000"/>
              </a:lnSpc>
              <a:buFontTx/>
              <a:buBlip>
                <a:blip r:embed="rId4"/>
              </a:buBlip>
              <a:defRPr sz="1400" b="0" i="0">
                <a:solidFill>
                  <a:schemeClr val="bg1"/>
                </a:solidFill>
                <a:latin typeface="Funnel Sans" pitchFamily="2" charset="0"/>
              </a:defRPr>
            </a:lvl3pPr>
            <a:lvl4pPr marL="936000" indent="-216000">
              <a:lnSpc>
                <a:spcPct val="100000"/>
              </a:lnSpc>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D1E70E66-2D85-AF1C-EBE2-3897458CE370}"/>
              </a:ext>
            </a:extLst>
          </p:cNvPr>
          <p:cNvSpPr>
            <a:spLocks noGrp="1"/>
          </p:cNvSpPr>
          <p:nvPr>
            <p:ph type="body" sz="quarter" idx="14"/>
          </p:nvPr>
        </p:nvSpPr>
        <p:spPr>
          <a:xfrm>
            <a:off x="6232503"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4"/>
              </a:buBlip>
              <a:defRPr sz="1600" b="0" i="0">
                <a:solidFill>
                  <a:schemeClr val="bg1"/>
                </a:solidFill>
                <a:latin typeface="Funnel Sans" pitchFamily="2" charset="0"/>
              </a:defRPr>
            </a:lvl2pPr>
            <a:lvl3pPr marL="576000" indent="-217560">
              <a:lnSpc>
                <a:spcPct val="100000"/>
              </a:lnSpc>
              <a:buFontTx/>
              <a:buBlip>
                <a:blip r:embed="rId4"/>
              </a:buBlip>
              <a:defRPr sz="1400" b="0" i="0">
                <a:solidFill>
                  <a:schemeClr val="bg1"/>
                </a:solidFill>
                <a:latin typeface="Funnel Sans" pitchFamily="2" charset="0"/>
              </a:defRPr>
            </a:lvl3pPr>
            <a:lvl4pPr marL="936000" indent="-216000">
              <a:lnSpc>
                <a:spcPct val="100000"/>
              </a:lnSpc>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9" name="Google Shape;22;p26">
            <a:extLst>
              <a:ext uri="{FF2B5EF4-FFF2-40B4-BE49-F238E27FC236}">
                <a16:creationId xmlns:a16="http://schemas.microsoft.com/office/drawing/2014/main" id="{F03E21F3-9007-31EF-884F-09B1F0F46EA8}"/>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0EBAED29-49D8-E1AA-2660-AA061AEDB15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31379134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A9DC5D7A-1ABF-AF7A-2345-2CA34D3666F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3" name="Google Shape;18;p26">
            <a:extLst>
              <a:ext uri="{FF2B5EF4-FFF2-40B4-BE49-F238E27FC236}">
                <a16:creationId xmlns:a16="http://schemas.microsoft.com/office/drawing/2014/main" id="{8F1C8541-EE89-5A13-B35B-5EDA1487E2E1}"/>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7772635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763EA333-181D-2F90-B5A1-3A7CAB86CC55}"/>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0" name="Google Shape;18;p26">
            <a:extLst>
              <a:ext uri="{FF2B5EF4-FFF2-40B4-BE49-F238E27FC236}">
                <a16:creationId xmlns:a16="http://schemas.microsoft.com/office/drawing/2014/main" id="{FAD9DBF5-9331-44A6-A3D9-91348322ED94}"/>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2391943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lt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 name="Google Shape;22;p26">
            <a:extLst>
              <a:ext uri="{FF2B5EF4-FFF2-40B4-BE49-F238E27FC236}">
                <a16:creationId xmlns:a16="http://schemas.microsoft.com/office/drawing/2014/main" id="{05703145-3035-44DD-740E-FD4C8F0908E6}"/>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32" name="Google Shape;18;p26">
            <a:extLst>
              <a:ext uri="{FF2B5EF4-FFF2-40B4-BE49-F238E27FC236}">
                <a16:creationId xmlns:a16="http://schemas.microsoft.com/office/drawing/2014/main" id="{A2A88047-97C3-9B05-0A62-0923D89ECBD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873782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tx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solidFill>
                  <a:schemeClr val="tx1"/>
                </a:solidFill>
              </a:defRPr>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solidFill>
                  <a:schemeClr val="tx1"/>
                </a:solidFill>
              </a:defRPr>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solidFill>
                  <a:schemeClr val="tx1"/>
                </a:solidFill>
              </a:defRPr>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solidFill>
                  <a:schemeClr val="tx1"/>
                </a:solidFill>
              </a:defRPr>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 name="Google Shape;22;p26">
            <a:extLst>
              <a:ext uri="{FF2B5EF4-FFF2-40B4-BE49-F238E27FC236}">
                <a16:creationId xmlns:a16="http://schemas.microsoft.com/office/drawing/2014/main" id="{5BB64541-74F1-C654-23AA-5157D52EEBAA}"/>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0" name="Google Shape;18;p26">
            <a:extLst>
              <a:ext uri="{FF2B5EF4-FFF2-40B4-BE49-F238E27FC236}">
                <a16:creationId xmlns:a16="http://schemas.microsoft.com/office/drawing/2014/main" id="{D8C066BF-3C59-F17F-B80C-59F504E2389D}"/>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34925464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228165"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6" name="Text Placeholder 29">
            <a:extLst>
              <a:ext uri="{FF2B5EF4-FFF2-40B4-BE49-F238E27FC236}">
                <a16:creationId xmlns:a16="http://schemas.microsoft.com/office/drawing/2014/main" id="{3DB8AE90-7EB1-5723-0F92-48827ECF6F3E}"/>
              </a:ext>
            </a:extLst>
          </p:cNvPr>
          <p:cNvSpPr>
            <a:spLocks noGrp="1"/>
          </p:cNvSpPr>
          <p:nvPr>
            <p:ph type="body" sz="quarter" idx="17"/>
          </p:nvPr>
        </p:nvSpPr>
        <p:spPr>
          <a:xfrm>
            <a:off x="1228165" y="2913529"/>
            <a:ext cx="2537011" cy="1058772"/>
          </a:xfrm>
          <a:prstGeom prst="roundRect">
            <a:avLst>
              <a:gd name="adj" fmla="val 4028"/>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17" name="Text Placeholder 29">
            <a:extLst>
              <a:ext uri="{FF2B5EF4-FFF2-40B4-BE49-F238E27FC236}">
                <a16:creationId xmlns:a16="http://schemas.microsoft.com/office/drawing/2014/main" id="{FA045785-E523-025C-650D-57C8AD4C3DED}"/>
              </a:ext>
            </a:extLst>
          </p:cNvPr>
          <p:cNvSpPr>
            <a:spLocks noGrp="1"/>
          </p:cNvSpPr>
          <p:nvPr>
            <p:ph type="body" sz="quarter" idx="18" hasCustomPrompt="1"/>
          </p:nvPr>
        </p:nvSpPr>
        <p:spPr>
          <a:xfrm>
            <a:off x="3929388" y="2913529"/>
            <a:ext cx="2537011" cy="1058772"/>
          </a:xfrm>
          <a:prstGeom prst="roundRect">
            <a:avLst>
              <a:gd name="adj" fmla="val 4028"/>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8" name="Text Placeholder 29">
            <a:extLst>
              <a:ext uri="{FF2B5EF4-FFF2-40B4-BE49-F238E27FC236}">
                <a16:creationId xmlns:a16="http://schemas.microsoft.com/office/drawing/2014/main" id="{F70D5366-1D1E-68C3-8028-1CF0313AE78C}"/>
              </a:ext>
            </a:extLst>
          </p:cNvPr>
          <p:cNvSpPr>
            <a:spLocks noGrp="1"/>
          </p:cNvSpPr>
          <p:nvPr>
            <p:ph type="body" sz="quarter" idx="19" hasCustomPrompt="1"/>
          </p:nvPr>
        </p:nvSpPr>
        <p:spPr>
          <a:xfrm>
            <a:off x="6630611" y="2913529"/>
            <a:ext cx="2537011" cy="1058772"/>
          </a:xfrm>
          <a:prstGeom prst="roundRect">
            <a:avLst>
              <a:gd name="adj" fmla="val 6135"/>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9" name="Text Placeholder 29">
            <a:extLst>
              <a:ext uri="{FF2B5EF4-FFF2-40B4-BE49-F238E27FC236}">
                <a16:creationId xmlns:a16="http://schemas.microsoft.com/office/drawing/2014/main" id="{192844A9-529F-FCE4-CEDD-A0B781A34DC5}"/>
              </a:ext>
            </a:extLst>
          </p:cNvPr>
          <p:cNvSpPr>
            <a:spLocks noGrp="1"/>
          </p:cNvSpPr>
          <p:nvPr>
            <p:ph type="body" sz="quarter" idx="20" hasCustomPrompt="1"/>
          </p:nvPr>
        </p:nvSpPr>
        <p:spPr>
          <a:xfrm>
            <a:off x="9331834" y="2913529"/>
            <a:ext cx="2537011" cy="1058772"/>
          </a:xfrm>
          <a:prstGeom prst="roundRect">
            <a:avLst>
              <a:gd name="adj" fmla="val 2975"/>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3" name="Text Placeholder 29">
            <a:extLst>
              <a:ext uri="{FF2B5EF4-FFF2-40B4-BE49-F238E27FC236}">
                <a16:creationId xmlns:a16="http://schemas.microsoft.com/office/drawing/2014/main" id="{D040A3A8-1C48-A156-8029-7C18C4272F9F}"/>
              </a:ext>
            </a:extLst>
          </p:cNvPr>
          <p:cNvSpPr>
            <a:spLocks noGrp="1"/>
          </p:cNvSpPr>
          <p:nvPr>
            <p:ph type="body" sz="quarter" idx="21"/>
          </p:nvPr>
        </p:nvSpPr>
        <p:spPr>
          <a:xfrm>
            <a:off x="3927297"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0" name="Text Placeholder 29">
            <a:extLst>
              <a:ext uri="{FF2B5EF4-FFF2-40B4-BE49-F238E27FC236}">
                <a16:creationId xmlns:a16="http://schemas.microsoft.com/office/drawing/2014/main" id="{0BB47F86-F305-9165-364E-B5101312E550}"/>
              </a:ext>
            </a:extLst>
          </p:cNvPr>
          <p:cNvSpPr>
            <a:spLocks noGrp="1"/>
          </p:cNvSpPr>
          <p:nvPr>
            <p:ph type="body" sz="quarter" idx="22"/>
          </p:nvPr>
        </p:nvSpPr>
        <p:spPr>
          <a:xfrm>
            <a:off x="6626430"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1" name="Text Placeholder 29">
            <a:extLst>
              <a:ext uri="{FF2B5EF4-FFF2-40B4-BE49-F238E27FC236}">
                <a16:creationId xmlns:a16="http://schemas.microsoft.com/office/drawing/2014/main" id="{42ADFDFF-05A9-4992-8DD0-3EC768B002EB}"/>
              </a:ext>
            </a:extLst>
          </p:cNvPr>
          <p:cNvSpPr>
            <a:spLocks noGrp="1"/>
          </p:cNvSpPr>
          <p:nvPr>
            <p:ph type="body" sz="quarter" idx="23"/>
          </p:nvPr>
        </p:nvSpPr>
        <p:spPr>
          <a:xfrm>
            <a:off x="9325562"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Google Shape;22;p26">
            <a:extLst>
              <a:ext uri="{FF2B5EF4-FFF2-40B4-BE49-F238E27FC236}">
                <a16:creationId xmlns:a16="http://schemas.microsoft.com/office/drawing/2014/main" id="{654DF21B-25E7-F0E8-D40F-3084DEE66BA3}"/>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60D95A74-F81D-7B94-7C20-24CC7B0BE135}"/>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144653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1" name="Text Placeholder 29">
            <a:extLst>
              <a:ext uri="{FF2B5EF4-FFF2-40B4-BE49-F238E27FC236}">
                <a16:creationId xmlns:a16="http://schemas.microsoft.com/office/drawing/2014/main" id="{88719EF0-561A-4205-E428-FB69C06A484D}"/>
              </a:ext>
            </a:extLst>
          </p:cNvPr>
          <p:cNvSpPr>
            <a:spLocks noGrp="1"/>
          </p:cNvSpPr>
          <p:nvPr>
            <p:ph type="body" sz="quarter" idx="12"/>
          </p:nvPr>
        </p:nvSpPr>
        <p:spPr>
          <a:xfrm>
            <a:off x="1228165"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2" name="Text Placeholder 29">
            <a:extLst>
              <a:ext uri="{FF2B5EF4-FFF2-40B4-BE49-F238E27FC236}">
                <a16:creationId xmlns:a16="http://schemas.microsoft.com/office/drawing/2014/main" id="{1134D13C-F7F2-D720-F7FB-9243D423F3F8}"/>
              </a:ext>
            </a:extLst>
          </p:cNvPr>
          <p:cNvSpPr>
            <a:spLocks noGrp="1"/>
          </p:cNvSpPr>
          <p:nvPr>
            <p:ph type="body" sz="quarter" idx="21"/>
          </p:nvPr>
        </p:nvSpPr>
        <p:spPr>
          <a:xfrm>
            <a:off x="3927297"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3" name="Text Placeholder 29">
            <a:extLst>
              <a:ext uri="{FF2B5EF4-FFF2-40B4-BE49-F238E27FC236}">
                <a16:creationId xmlns:a16="http://schemas.microsoft.com/office/drawing/2014/main" id="{86DC3324-946C-FDDD-E8D9-8D9FC9249342}"/>
              </a:ext>
            </a:extLst>
          </p:cNvPr>
          <p:cNvSpPr>
            <a:spLocks noGrp="1"/>
          </p:cNvSpPr>
          <p:nvPr>
            <p:ph type="body" sz="quarter" idx="22"/>
          </p:nvPr>
        </p:nvSpPr>
        <p:spPr>
          <a:xfrm>
            <a:off x="6626430"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4" name="Text Placeholder 29">
            <a:extLst>
              <a:ext uri="{FF2B5EF4-FFF2-40B4-BE49-F238E27FC236}">
                <a16:creationId xmlns:a16="http://schemas.microsoft.com/office/drawing/2014/main" id="{62246BDC-2AA6-3123-69FF-CE6626A4C5D4}"/>
              </a:ext>
            </a:extLst>
          </p:cNvPr>
          <p:cNvSpPr>
            <a:spLocks noGrp="1"/>
          </p:cNvSpPr>
          <p:nvPr>
            <p:ph type="body" sz="quarter" idx="23"/>
          </p:nvPr>
        </p:nvSpPr>
        <p:spPr>
          <a:xfrm>
            <a:off x="9325562"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Text Placeholder 29">
            <a:extLst>
              <a:ext uri="{FF2B5EF4-FFF2-40B4-BE49-F238E27FC236}">
                <a16:creationId xmlns:a16="http://schemas.microsoft.com/office/drawing/2014/main" id="{ECDA92D8-200B-6E22-FF06-F97E51761B66}"/>
              </a:ext>
            </a:extLst>
          </p:cNvPr>
          <p:cNvSpPr>
            <a:spLocks noGrp="1"/>
          </p:cNvSpPr>
          <p:nvPr>
            <p:ph type="body" sz="quarter" idx="17"/>
          </p:nvPr>
        </p:nvSpPr>
        <p:spPr>
          <a:xfrm>
            <a:off x="1228165" y="2913529"/>
            <a:ext cx="2537011" cy="1058772"/>
          </a:xfrm>
          <a:prstGeom prst="roundRect">
            <a:avLst>
              <a:gd name="adj" fmla="val 4028"/>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a:p>
        </p:txBody>
      </p:sp>
      <p:sp>
        <p:nvSpPr>
          <p:cNvPr id="4" name="Text Placeholder 29">
            <a:extLst>
              <a:ext uri="{FF2B5EF4-FFF2-40B4-BE49-F238E27FC236}">
                <a16:creationId xmlns:a16="http://schemas.microsoft.com/office/drawing/2014/main" id="{40F2DADB-6489-76C8-8FFE-8F35C9AA2F5F}"/>
              </a:ext>
            </a:extLst>
          </p:cNvPr>
          <p:cNvSpPr>
            <a:spLocks noGrp="1"/>
          </p:cNvSpPr>
          <p:nvPr>
            <p:ph type="body" sz="quarter" idx="18" hasCustomPrompt="1"/>
          </p:nvPr>
        </p:nvSpPr>
        <p:spPr>
          <a:xfrm>
            <a:off x="3929388" y="2913529"/>
            <a:ext cx="2537011" cy="1058772"/>
          </a:xfrm>
          <a:prstGeom prst="roundRect">
            <a:avLst>
              <a:gd name="adj" fmla="val 4028"/>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8" name="Text Placeholder 29">
            <a:extLst>
              <a:ext uri="{FF2B5EF4-FFF2-40B4-BE49-F238E27FC236}">
                <a16:creationId xmlns:a16="http://schemas.microsoft.com/office/drawing/2014/main" id="{D8AF35D3-09C1-AD93-38B6-DAAD8A0EBD6E}"/>
              </a:ext>
            </a:extLst>
          </p:cNvPr>
          <p:cNvSpPr>
            <a:spLocks noGrp="1"/>
          </p:cNvSpPr>
          <p:nvPr>
            <p:ph type="body" sz="quarter" idx="19" hasCustomPrompt="1"/>
          </p:nvPr>
        </p:nvSpPr>
        <p:spPr>
          <a:xfrm>
            <a:off x="6630611" y="2913529"/>
            <a:ext cx="2537011" cy="1058772"/>
          </a:xfrm>
          <a:prstGeom prst="roundRect">
            <a:avLst>
              <a:gd name="adj" fmla="val 6135"/>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9" name="Text Placeholder 29">
            <a:extLst>
              <a:ext uri="{FF2B5EF4-FFF2-40B4-BE49-F238E27FC236}">
                <a16:creationId xmlns:a16="http://schemas.microsoft.com/office/drawing/2014/main" id="{5A4D6543-DA10-21FB-83A6-D3CE1ADC9BBE}"/>
              </a:ext>
            </a:extLst>
          </p:cNvPr>
          <p:cNvSpPr>
            <a:spLocks noGrp="1"/>
          </p:cNvSpPr>
          <p:nvPr>
            <p:ph type="body" sz="quarter" idx="20" hasCustomPrompt="1"/>
          </p:nvPr>
        </p:nvSpPr>
        <p:spPr>
          <a:xfrm>
            <a:off x="9331834" y="2913529"/>
            <a:ext cx="2537011" cy="1058772"/>
          </a:xfrm>
          <a:prstGeom prst="roundRect">
            <a:avLst>
              <a:gd name="adj" fmla="val 2975"/>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12" name="Google Shape;22;p26">
            <a:extLst>
              <a:ext uri="{FF2B5EF4-FFF2-40B4-BE49-F238E27FC236}">
                <a16:creationId xmlns:a16="http://schemas.microsoft.com/office/drawing/2014/main" id="{3DAE3B74-1594-56E0-722D-350F569370C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4" name="Google Shape;18;p26">
            <a:extLst>
              <a:ext uri="{FF2B5EF4-FFF2-40B4-BE49-F238E27FC236}">
                <a16:creationId xmlns:a16="http://schemas.microsoft.com/office/drawing/2014/main" id="{73B7777F-5E88-9CA1-776D-097F7763B564}"/>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3952501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9" name="Text Placeholder 29">
            <a:extLst>
              <a:ext uri="{FF2B5EF4-FFF2-40B4-BE49-F238E27FC236}">
                <a16:creationId xmlns:a16="http://schemas.microsoft.com/office/drawing/2014/main" id="{D1178912-6AE3-A2C1-3EFA-0BDC564EC9B1}"/>
              </a:ext>
            </a:extLst>
          </p:cNvPr>
          <p:cNvSpPr>
            <a:spLocks noGrp="1"/>
          </p:cNvSpPr>
          <p:nvPr>
            <p:ph type="body" sz="quarter" idx="17"/>
          </p:nvPr>
        </p:nvSpPr>
        <p:spPr>
          <a:xfrm>
            <a:off x="1228165"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9" name="Text Placeholder 29">
            <a:extLst>
              <a:ext uri="{FF2B5EF4-FFF2-40B4-BE49-F238E27FC236}">
                <a16:creationId xmlns:a16="http://schemas.microsoft.com/office/drawing/2014/main" id="{484DE278-1E3B-8190-A7EE-1B6BB2A0BEBE}"/>
              </a:ext>
            </a:extLst>
          </p:cNvPr>
          <p:cNvSpPr>
            <a:spLocks noGrp="1"/>
          </p:cNvSpPr>
          <p:nvPr>
            <p:ph type="body" sz="quarter" idx="25"/>
          </p:nvPr>
        </p:nvSpPr>
        <p:spPr>
          <a:xfrm>
            <a:off x="4885765"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3" name="Text Placeholder 29">
            <a:extLst>
              <a:ext uri="{FF2B5EF4-FFF2-40B4-BE49-F238E27FC236}">
                <a16:creationId xmlns:a16="http://schemas.microsoft.com/office/drawing/2014/main" id="{D60FF1F0-BE14-4AE8-9D34-6456A6552773}"/>
              </a:ext>
            </a:extLst>
          </p:cNvPr>
          <p:cNvSpPr>
            <a:spLocks noGrp="1"/>
          </p:cNvSpPr>
          <p:nvPr>
            <p:ph type="body" sz="quarter" idx="27"/>
          </p:nvPr>
        </p:nvSpPr>
        <p:spPr>
          <a:xfrm>
            <a:off x="8534636"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5" name="Text Placeholder 29">
            <a:extLst>
              <a:ext uri="{FF2B5EF4-FFF2-40B4-BE49-F238E27FC236}">
                <a16:creationId xmlns:a16="http://schemas.microsoft.com/office/drawing/2014/main" id="{C8DB907A-E349-2C96-24F2-9FCF05E02BA8}"/>
              </a:ext>
            </a:extLst>
          </p:cNvPr>
          <p:cNvSpPr>
            <a:spLocks noGrp="1"/>
          </p:cNvSpPr>
          <p:nvPr>
            <p:ph type="body" sz="quarter" idx="28"/>
          </p:nvPr>
        </p:nvSpPr>
        <p:spPr>
          <a:xfrm>
            <a:off x="12281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31" name="Text Placeholder 29">
            <a:extLst>
              <a:ext uri="{FF2B5EF4-FFF2-40B4-BE49-F238E27FC236}">
                <a16:creationId xmlns:a16="http://schemas.microsoft.com/office/drawing/2014/main" id="{9D6EC887-50EB-27FF-604D-06E04BC69ED0}"/>
              </a:ext>
            </a:extLst>
          </p:cNvPr>
          <p:cNvSpPr>
            <a:spLocks noGrp="1"/>
          </p:cNvSpPr>
          <p:nvPr>
            <p:ph type="body" sz="quarter" idx="29"/>
          </p:nvPr>
        </p:nvSpPr>
        <p:spPr>
          <a:xfrm>
            <a:off x="48857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33" name="Text Placeholder 29">
            <a:extLst>
              <a:ext uri="{FF2B5EF4-FFF2-40B4-BE49-F238E27FC236}">
                <a16:creationId xmlns:a16="http://schemas.microsoft.com/office/drawing/2014/main" id="{25F6AE61-7D45-4560-9204-DB18701BEA00}"/>
              </a:ext>
            </a:extLst>
          </p:cNvPr>
          <p:cNvSpPr>
            <a:spLocks noGrp="1"/>
          </p:cNvSpPr>
          <p:nvPr>
            <p:ph type="body" sz="quarter" idx="30"/>
          </p:nvPr>
        </p:nvSpPr>
        <p:spPr>
          <a:xfrm>
            <a:off x="8532348"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Google Shape;22;p26">
            <a:extLst>
              <a:ext uri="{FF2B5EF4-FFF2-40B4-BE49-F238E27FC236}">
                <a16:creationId xmlns:a16="http://schemas.microsoft.com/office/drawing/2014/main" id="{C7C027BD-F736-A880-E537-E0D0CC8480B8}"/>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7" name="Google Shape;18;p26">
            <a:extLst>
              <a:ext uri="{FF2B5EF4-FFF2-40B4-BE49-F238E27FC236}">
                <a16:creationId xmlns:a16="http://schemas.microsoft.com/office/drawing/2014/main" id="{42CCD9E2-0FA1-07CC-755A-124A1873AF0E}"/>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22126560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Title Content with Subtitle 2">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Text Placeholder 29">
            <a:extLst>
              <a:ext uri="{FF2B5EF4-FFF2-40B4-BE49-F238E27FC236}">
                <a16:creationId xmlns:a16="http://schemas.microsoft.com/office/drawing/2014/main" id="{D8D9617B-1ED5-DF12-3467-80A93666F3A6}"/>
              </a:ext>
            </a:extLst>
          </p:cNvPr>
          <p:cNvSpPr>
            <a:spLocks noGrp="1"/>
          </p:cNvSpPr>
          <p:nvPr>
            <p:ph type="body" sz="quarter" idx="12"/>
          </p:nvPr>
        </p:nvSpPr>
        <p:spPr>
          <a:xfrm>
            <a:off x="12281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6" name="Text Placeholder 29">
            <a:extLst>
              <a:ext uri="{FF2B5EF4-FFF2-40B4-BE49-F238E27FC236}">
                <a16:creationId xmlns:a16="http://schemas.microsoft.com/office/drawing/2014/main" id="{5D32A610-CC4F-2845-147F-B856867F81EA}"/>
              </a:ext>
            </a:extLst>
          </p:cNvPr>
          <p:cNvSpPr>
            <a:spLocks noGrp="1"/>
          </p:cNvSpPr>
          <p:nvPr>
            <p:ph type="body" sz="quarter" idx="24"/>
          </p:nvPr>
        </p:nvSpPr>
        <p:spPr>
          <a:xfrm>
            <a:off x="48857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89D6CC5F-7A2A-B46E-57D2-409537F11CFD}"/>
              </a:ext>
            </a:extLst>
          </p:cNvPr>
          <p:cNvSpPr>
            <a:spLocks noGrp="1"/>
          </p:cNvSpPr>
          <p:nvPr>
            <p:ph type="body" sz="quarter" idx="26"/>
          </p:nvPr>
        </p:nvSpPr>
        <p:spPr>
          <a:xfrm>
            <a:off x="8534636"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 name="Text Placeholder 29">
            <a:extLst>
              <a:ext uri="{FF2B5EF4-FFF2-40B4-BE49-F238E27FC236}">
                <a16:creationId xmlns:a16="http://schemas.microsoft.com/office/drawing/2014/main" id="{1AC42BE0-2D56-2D92-48B8-04B90717018D}"/>
              </a:ext>
            </a:extLst>
          </p:cNvPr>
          <p:cNvSpPr>
            <a:spLocks noGrp="1"/>
          </p:cNvSpPr>
          <p:nvPr>
            <p:ph type="body" sz="quarter" idx="17"/>
          </p:nvPr>
        </p:nvSpPr>
        <p:spPr>
          <a:xfrm>
            <a:off x="1228165"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8" name="Text Placeholder 29">
            <a:extLst>
              <a:ext uri="{FF2B5EF4-FFF2-40B4-BE49-F238E27FC236}">
                <a16:creationId xmlns:a16="http://schemas.microsoft.com/office/drawing/2014/main" id="{3934E4D9-4467-C729-4C0B-FBAB4FFEEB71}"/>
              </a:ext>
            </a:extLst>
          </p:cNvPr>
          <p:cNvSpPr>
            <a:spLocks noGrp="1"/>
          </p:cNvSpPr>
          <p:nvPr>
            <p:ph type="body" sz="quarter" idx="25"/>
          </p:nvPr>
        </p:nvSpPr>
        <p:spPr>
          <a:xfrm>
            <a:off x="4885765"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3" name="Text Placeholder 29">
            <a:extLst>
              <a:ext uri="{FF2B5EF4-FFF2-40B4-BE49-F238E27FC236}">
                <a16:creationId xmlns:a16="http://schemas.microsoft.com/office/drawing/2014/main" id="{C7D44F94-6331-2CDB-146D-569B32A02863}"/>
              </a:ext>
            </a:extLst>
          </p:cNvPr>
          <p:cNvSpPr>
            <a:spLocks noGrp="1"/>
          </p:cNvSpPr>
          <p:nvPr>
            <p:ph type="body" sz="quarter" idx="27"/>
          </p:nvPr>
        </p:nvSpPr>
        <p:spPr>
          <a:xfrm>
            <a:off x="8534636"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Google Shape;22;p26">
            <a:extLst>
              <a:ext uri="{FF2B5EF4-FFF2-40B4-BE49-F238E27FC236}">
                <a16:creationId xmlns:a16="http://schemas.microsoft.com/office/drawing/2014/main" id="{D86D93EB-E49C-E0A1-445D-E9690D2B3E7C}"/>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6" name="Google Shape;18;p26">
            <a:extLst>
              <a:ext uri="{FF2B5EF4-FFF2-40B4-BE49-F238E27FC236}">
                <a16:creationId xmlns:a16="http://schemas.microsoft.com/office/drawing/2014/main" id="{901BD9C3-0F3B-E573-5E5B-C06D5F3A7C31}"/>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436668639"/>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25834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7812742B-B5EA-A826-D00D-EA8A7E8F5C42}"/>
              </a:ext>
            </a:extLst>
          </p:cNvPr>
          <p:cNvSpPr>
            <a:spLocks noGrp="1"/>
          </p:cNvSpPr>
          <p:nvPr>
            <p:ph type="body" sz="quarter" idx="14"/>
          </p:nvPr>
        </p:nvSpPr>
        <p:spPr>
          <a:xfrm>
            <a:off x="394020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Text Placeholder 29">
            <a:extLst>
              <a:ext uri="{FF2B5EF4-FFF2-40B4-BE49-F238E27FC236}">
                <a16:creationId xmlns:a16="http://schemas.microsoft.com/office/drawing/2014/main" id="{D7AED383-9A52-6797-1AB6-80F75FB02648}"/>
              </a:ext>
            </a:extLst>
          </p:cNvPr>
          <p:cNvSpPr>
            <a:spLocks noGrp="1"/>
          </p:cNvSpPr>
          <p:nvPr>
            <p:ph type="body" sz="quarter" idx="15"/>
          </p:nvPr>
        </p:nvSpPr>
        <p:spPr>
          <a:xfrm>
            <a:off x="6650847"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5" name="Text Placeholder 29">
            <a:extLst>
              <a:ext uri="{FF2B5EF4-FFF2-40B4-BE49-F238E27FC236}">
                <a16:creationId xmlns:a16="http://schemas.microsoft.com/office/drawing/2014/main" id="{40FA7E6F-7BDE-96CA-B9AA-6D74EF94DFC3}"/>
              </a:ext>
            </a:extLst>
          </p:cNvPr>
          <p:cNvSpPr>
            <a:spLocks noGrp="1"/>
          </p:cNvSpPr>
          <p:nvPr>
            <p:ph type="body" sz="quarter" idx="16"/>
          </p:nvPr>
        </p:nvSpPr>
        <p:spPr>
          <a:xfrm>
            <a:off x="9328441"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7" name="Picture Placeholder 13">
            <a:extLst>
              <a:ext uri="{FF2B5EF4-FFF2-40B4-BE49-F238E27FC236}">
                <a16:creationId xmlns:a16="http://schemas.microsoft.com/office/drawing/2014/main" id="{ED611402-2286-84C4-61AA-A6BA4F8B82AC}"/>
              </a:ext>
            </a:extLst>
          </p:cNvPr>
          <p:cNvSpPr>
            <a:spLocks noGrp="1"/>
          </p:cNvSpPr>
          <p:nvPr>
            <p:ph type="pic" sz="quarter" idx="21"/>
          </p:nvPr>
        </p:nvSpPr>
        <p:spPr>
          <a:xfrm>
            <a:off x="1223108" y="1288487"/>
            <a:ext cx="2555678" cy="3691137"/>
          </a:xfrm>
        </p:spPr>
        <p:txBody>
          <a:bodyPr>
            <a:normAutofit/>
          </a:bodyPr>
          <a:lstStyle>
            <a:lvl1pPr>
              <a:defRPr sz="1000"/>
            </a:lvl1pPr>
          </a:lstStyle>
          <a:p>
            <a:endParaRPr lang="en-GB"/>
          </a:p>
        </p:txBody>
      </p:sp>
      <p:sp>
        <p:nvSpPr>
          <p:cNvPr id="21" name="Picture Placeholder 13">
            <a:extLst>
              <a:ext uri="{FF2B5EF4-FFF2-40B4-BE49-F238E27FC236}">
                <a16:creationId xmlns:a16="http://schemas.microsoft.com/office/drawing/2014/main" id="{48261CAA-7C08-0306-CAD7-67DFC398CB9F}"/>
              </a:ext>
            </a:extLst>
          </p:cNvPr>
          <p:cNvSpPr>
            <a:spLocks noGrp="1"/>
          </p:cNvSpPr>
          <p:nvPr>
            <p:ph type="pic" sz="quarter" idx="22"/>
          </p:nvPr>
        </p:nvSpPr>
        <p:spPr>
          <a:xfrm>
            <a:off x="3925913" y="1288487"/>
            <a:ext cx="2555678" cy="3691137"/>
          </a:xfrm>
        </p:spPr>
        <p:txBody>
          <a:bodyPr>
            <a:normAutofit/>
          </a:bodyPr>
          <a:lstStyle>
            <a:lvl1pPr>
              <a:defRPr sz="1000"/>
            </a:lvl1pPr>
          </a:lstStyle>
          <a:p>
            <a:endParaRPr lang="en-GB"/>
          </a:p>
        </p:txBody>
      </p:sp>
      <p:sp>
        <p:nvSpPr>
          <p:cNvPr id="22" name="Picture Placeholder 13">
            <a:extLst>
              <a:ext uri="{FF2B5EF4-FFF2-40B4-BE49-F238E27FC236}">
                <a16:creationId xmlns:a16="http://schemas.microsoft.com/office/drawing/2014/main" id="{086FD225-3ED5-8F6F-C1B3-A1B349DDE180}"/>
              </a:ext>
            </a:extLst>
          </p:cNvPr>
          <p:cNvSpPr>
            <a:spLocks noGrp="1"/>
          </p:cNvSpPr>
          <p:nvPr>
            <p:ph type="pic" sz="quarter" idx="23"/>
          </p:nvPr>
        </p:nvSpPr>
        <p:spPr>
          <a:xfrm>
            <a:off x="6628718" y="1288487"/>
            <a:ext cx="2555678" cy="3691137"/>
          </a:xfrm>
        </p:spPr>
        <p:txBody>
          <a:bodyPr>
            <a:normAutofit/>
          </a:bodyPr>
          <a:lstStyle>
            <a:lvl1pPr>
              <a:defRPr sz="1000"/>
            </a:lvl1pPr>
          </a:lstStyle>
          <a:p>
            <a:endParaRPr lang="en-GB"/>
          </a:p>
        </p:txBody>
      </p:sp>
      <p:sp>
        <p:nvSpPr>
          <p:cNvPr id="23" name="Picture Placeholder 13">
            <a:extLst>
              <a:ext uri="{FF2B5EF4-FFF2-40B4-BE49-F238E27FC236}">
                <a16:creationId xmlns:a16="http://schemas.microsoft.com/office/drawing/2014/main" id="{0B2FC53B-45CA-2392-456B-039DC8D4107D}"/>
              </a:ext>
            </a:extLst>
          </p:cNvPr>
          <p:cNvSpPr>
            <a:spLocks noGrp="1"/>
          </p:cNvSpPr>
          <p:nvPr>
            <p:ph type="pic" sz="quarter" idx="24"/>
          </p:nvPr>
        </p:nvSpPr>
        <p:spPr>
          <a:xfrm>
            <a:off x="9331524" y="1288487"/>
            <a:ext cx="2555678" cy="3691137"/>
          </a:xfrm>
        </p:spPr>
        <p:txBody>
          <a:bodyPr>
            <a:normAutofit/>
          </a:bodyPr>
          <a:lstStyle>
            <a:lvl1pPr>
              <a:defRPr sz="1000"/>
            </a:lvl1pPr>
          </a:lstStyle>
          <a:p>
            <a:endParaRPr lang="en-GB"/>
          </a:p>
        </p:txBody>
      </p:sp>
      <p:sp>
        <p:nvSpPr>
          <p:cNvPr id="2" name="Google Shape;22;p26">
            <a:extLst>
              <a:ext uri="{FF2B5EF4-FFF2-40B4-BE49-F238E27FC236}">
                <a16:creationId xmlns:a16="http://schemas.microsoft.com/office/drawing/2014/main" id="{1AB2A463-C823-D32A-E89D-05F45A3F248D}"/>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B81DA87E-A91E-EFC0-3097-981D065C766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27458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_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0A87963-A5DA-DCD7-DA7E-F143F30B7695}"/>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3" name="Rectangle 2">
            <a:extLst>
              <a:ext uri="{FF2B5EF4-FFF2-40B4-BE49-F238E27FC236}">
                <a16:creationId xmlns:a16="http://schemas.microsoft.com/office/drawing/2014/main" id="{1508DED2-D351-6F02-97F0-EC8D5DB87D78}"/>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5" name="Graphic 4">
            <a:extLst>
              <a:ext uri="{FF2B5EF4-FFF2-40B4-BE49-F238E27FC236}">
                <a16:creationId xmlns:a16="http://schemas.microsoft.com/office/drawing/2014/main" id="{92498D60-CA77-4ED3-A6AF-83F2AE6BDB91}"/>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64A1C97A-8611-4A24-A3B9-7CA7D0758DB3}"/>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pic>
        <p:nvPicPr>
          <p:cNvPr id="25" name="Graphic 24">
            <a:extLst>
              <a:ext uri="{FF2B5EF4-FFF2-40B4-BE49-F238E27FC236}">
                <a16:creationId xmlns:a16="http://schemas.microsoft.com/office/drawing/2014/main" id="{82632066-2C31-EAEF-07B4-F9973989BFB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1808163"/>
            <a:ext cx="196850" cy="172244"/>
          </a:xfrm>
          <a:prstGeom prst="rect">
            <a:avLst/>
          </a:prstGeom>
        </p:spPr>
      </p:pic>
      <p:pic>
        <p:nvPicPr>
          <p:cNvPr id="27" name="Graphic 26">
            <a:extLst>
              <a:ext uri="{FF2B5EF4-FFF2-40B4-BE49-F238E27FC236}">
                <a16:creationId xmlns:a16="http://schemas.microsoft.com/office/drawing/2014/main" id="{6B9E0E3B-E58F-0660-D057-93B679C478C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2460943"/>
            <a:ext cx="196850" cy="172244"/>
          </a:xfrm>
          <a:prstGeom prst="rect">
            <a:avLst/>
          </a:prstGeom>
        </p:spPr>
      </p:pic>
      <p:pic>
        <p:nvPicPr>
          <p:cNvPr id="28" name="Graphic 27">
            <a:extLst>
              <a:ext uri="{FF2B5EF4-FFF2-40B4-BE49-F238E27FC236}">
                <a16:creationId xmlns:a16="http://schemas.microsoft.com/office/drawing/2014/main" id="{190F5680-9ED9-AD85-B5F3-3F415E20B8F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3113723"/>
            <a:ext cx="196850" cy="172244"/>
          </a:xfrm>
          <a:prstGeom prst="rect">
            <a:avLst/>
          </a:prstGeom>
        </p:spPr>
      </p:pic>
      <p:pic>
        <p:nvPicPr>
          <p:cNvPr id="29" name="Graphic 28">
            <a:extLst>
              <a:ext uri="{FF2B5EF4-FFF2-40B4-BE49-F238E27FC236}">
                <a16:creationId xmlns:a16="http://schemas.microsoft.com/office/drawing/2014/main" id="{4DF1538F-06F9-E852-E571-546B250BFC5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3766503"/>
            <a:ext cx="196850" cy="172244"/>
          </a:xfrm>
          <a:prstGeom prst="rect">
            <a:avLst/>
          </a:prstGeom>
        </p:spPr>
      </p:pic>
      <p:pic>
        <p:nvPicPr>
          <p:cNvPr id="30" name="Graphic 29">
            <a:extLst>
              <a:ext uri="{FF2B5EF4-FFF2-40B4-BE49-F238E27FC236}">
                <a16:creationId xmlns:a16="http://schemas.microsoft.com/office/drawing/2014/main" id="{C6947B5A-A465-4895-1249-ED90C3FC172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4419283"/>
            <a:ext cx="196850" cy="172244"/>
          </a:xfrm>
          <a:prstGeom prst="rect">
            <a:avLst/>
          </a:prstGeom>
        </p:spPr>
      </p:pic>
      <p:pic>
        <p:nvPicPr>
          <p:cNvPr id="31" name="Graphic 30">
            <a:extLst>
              <a:ext uri="{FF2B5EF4-FFF2-40B4-BE49-F238E27FC236}">
                <a16:creationId xmlns:a16="http://schemas.microsoft.com/office/drawing/2014/main" id="{E0549003-5B03-C5F7-F87A-F19C80C7D2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5072063"/>
            <a:ext cx="196850" cy="172244"/>
          </a:xfrm>
          <a:prstGeom prst="rect">
            <a:avLst/>
          </a:prstGeom>
        </p:spPr>
      </p:pic>
      <p:sp>
        <p:nvSpPr>
          <p:cNvPr id="32" name="Google Shape;24;p26">
            <a:extLst>
              <a:ext uri="{FF2B5EF4-FFF2-40B4-BE49-F238E27FC236}">
                <a16:creationId xmlns:a16="http://schemas.microsoft.com/office/drawing/2014/main" id="{CD5D790D-9423-B18B-2082-61298E142DFA}"/>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33" name="Google Shape;24;p26">
            <a:extLst>
              <a:ext uri="{FF2B5EF4-FFF2-40B4-BE49-F238E27FC236}">
                <a16:creationId xmlns:a16="http://schemas.microsoft.com/office/drawing/2014/main" id="{FAC077C5-23DB-6672-D948-DEFEE9E8266F}"/>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34" name="Google Shape;24;p26">
            <a:extLst>
              <a:ext uri="{FF2B5EF4-FFF2-40B4-BE49-F238E27FC236}">
                <a16:creationId xmlns:a16="http://schemas.microsoft.com/office/drawing/2014/main" id="{2918299F-FCC7-1765-77FB-44EB16488DB3}"/>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35" name="Google Shape;24;p26">
            <a:extLst>
              <a:ext uri="{FF2B5EF4-FFF2-40B4-BE49-F238E27FC236}">
                <a16:creationId xmlns:a16="http://schemas.microsoft.com/office/drawing/2014/main" id="{1F0EBE5B-16A9-6E53-E884-D6A6B0D8C39C}"/>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36" name="Google Shape;24;p26">
            <a:extLst>
              <a:ext uri="{FF2B5EF4-FFF2-40B4-BE49-F238E27FC236}">
                <a16:creationId xmlns:a16="http://schemas.microsoft.com/office/drawing/2014/main" id="{67FF5144-A4A4-1D38-9F43-B38D8CDE582F}"/>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37" name="Google Shape;24;p26">
            <a:extLst>
              <a:ext uri="{FF2B5EF4-FFF2-40B4-BE49-F238E27FC236}">
                <a16:creationId xmlns:a16="http://schemas.microsoft.com/office/drawing/2014/main" id="{B9E94BB8-D4CD-EDF0-4B6E-0D409D46B46D}"/>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21" name="Google Shape;21;p33">
            <a:extLst>
              <a:ext uri="{FF2B5EF4-FFF2-40B4-BE49-F238E27FC236}">
                <a16:creationId xmlns:a16="http://schemas.microsoft.com/office/drawing/2014/main" id="{7FEC2628-D9EA-2F22-0B8C-B590EA863A21}"/>
              </a:ext>
            </a:extLst>
          </p:cNvPr>
          <p:cNvSpPr txBox="1">
            <a:spLocks noGrp="1"/>
          </p:cNvSpPr>
          <p:nvPr>
            <p:ph type="sldNum" idx="18"/>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7" name="Google Shape;22;p26">
            <a:extLst>
              <a:ext uri="{FF2B5EF4-FFF2-40B4-BE49-F238E27FC236}">
                <a16:creationId xmlns:a16="http://schemas.microsoft.com/office/drawing/2014/main" id="{4E6E4446-40C0-D2D5-4B51-C14F570AF1B4}"/>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18;p26">
            <a:extLst>
              <a:ext uri="{FF2B5EF4-FFF2-40B4-BE49-F238E27FC236}">
                <a16:creationId xmlns:a16="http://schemas.microsoft.com/office/drawing/2014/main" id="{0FB8683D-0CDA-5A7B-8A1E-49E07216AD49}"/>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spTree>
    <p:extLst>
      <p:ext uri="{BB962C8B-B14F-4D97-AF65-F5344CB8AC3E}">
        <p14:creationId xmlns:p14="http://schemas.microsoft.com/office/powerpoint/2010/main" val="25814296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Text Placeholder 29">
            <a:extLst>
              <a:ext uri="{FF2B5EF4-FFF2-40B4-BE49-F238E27FC236}">
                <a16:creationId xmlns:a16="http://schemas.microsoft.com/office/drawing/2014/main" id="{2C8A0DDA-CF2F-C90B-C88B-662DC5A84161}"/>
              </a:ext>
            </a:extLst>
          </p:cNvPr>
          <p:cNvSpPr>
            <a:spLocks noGrp="1"/>
          </p:cNvSpPr>
          <p:nvPr>
            <p:ph type="body" sz="quarter" idx="12"/>
          </p:nvPr>
        </p:nvSpPr>
        <p:spPr>
          <a:xfrm>
            <a:off x="125834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5" name="Text Placeholder 29">
            <a:extLst>
              <a:ext uri="{FF2B5EF4-FFF2-40B4-BE49-F238E27FC236}">
                <a16:creationId xmlns:a16="http://schemas.microsoft.com/office/drawing/2014/main" id="{FE533F53-5F39-197F-584A-55552DA6DA27}"/>
              </a:ext>
            </a:extLst>
          </p:cNvPr>
          <p:cNvSpPr>
            <a:spLocks noGrp="1"/>
          </p:cNvSpPr>
          <p:nvPr>
            <p:ph type="body" sz="quarter" idx="14"/>
          </p:nvPr>
        </p:nvSpPr>
        <p:spPr>
          <a:xfrm>
            <a:off x="394020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6" name="Text Placeholder 29">
            <a:extLst>
              <a:ext uri="{FF2B5EF4-FFF2-40B4-BE49-F238E27FC236}">
                <a16:creationId xmlns:a16="http://schemas.microsoft.com/office/drawing/2014/main" id="{A25C08EE-2973-05B1-C777-A12BAE23D254}"/>
              </a:ext>
            </a:extLst>
          </p:cNvPr>
          <p:cNvSpPr>
            <a:spLocks noGrp="1"/>
          </p:cNvSpPr>
          <p:nvPr>
            <p:ph type="body" sz="quarter" idx="15"/>
          </p:nvPr>
        </p:nvSpPr>
        <p:spPr>
          <a:xfrm>
            <a:off x="6650847"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0" name="Text Placeholder 29">
            <a:extLst>
              <a:ext uri="{FF2B5EF4-FFF2-40B4-BE49-F238E27FC236}">
                <a16:creationId xmlns:a16="http://schemas.microsoft.com/office/drawing/2014/main" id="{84175955-06ED-8621-1F35-BA0FB5D7D7A7}"/>
              </a:ext>
            </a:extLst>
          </p:cNvPr>
          <p:cNvSpPr>
            <a:spLocks noGrp="1"/>
          </p:cNvSpPr>
          <p:nvPr>
            <p:ph type="body" sz="quarter" idx="16"/>
          </p:nvPr>
        </p:nvSpPr>
        <p:spPr>
          <a:xfrm>
            <a:off x="9328441"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2" name="Picture Placeholder 13">
            <a:extLst>
              <a:ext uri="{FF2B5EF4-FFF2-40B4-BE49-F238E27FC236}">
                <a16:creationId xmlns:a16="http://schemas.microsoft.com/office/drawing/2014/main" id="{BB46B5F1-C8B1-7564-50AA-442061B7D6FC}"/>
              </a:ext>
            </a:extLst>
          </p:cNvPr>
          <p:cNvSpPr>
            <a:spLocks noGrp="1"/>
          </p:cNvSpPr>
          <p:nvPr>
            <p:ph type="pic" sz="quarter" idx="21"/>
          </p:nvPr>
        </p:nvSpPr>
        <p:spPr>
          <a:xfrm>
            <a:off x="1223108" y="1288487"/>
            <a:ext cx="2555678" cy="3691137"/>
          </a:xfrm>
        </p:spPr>
        <p:txBody>
          <a:bodyPr>
            <a:normAutofit/>
          </a:bodyPr>
          <a:lstStyle>
            <a:lvl1pPr>
              <a:defRPr sz="1000">
                <a:solidFill>
                  <a:schemeClr val="tx1"/>
                </a:solidFill>
              </a:defRPr>
            </a:lvl1pPr>
          </a:lstStyle>
          <a:p>
            <a:endParaRPr lang="en-GB"/>
          </a:p>
        </p:txBody>
      </p:sp>
      <p:sp>
        <p:nvSpPr>
          <p:cNvPr id="13" name="Picture Placeholder 13">
            <a:extLst>
              <a:ext uri="{FF2B5EF4-FFF2-40B4-BE49-F238E27FC236}">
                <a16:creationId xmlns:a16="http://schemas.microsoft.com/office/drawing/2014/main" id="{D541EE71-9004-D78A-46A7-C1B882F88124}"/>
              </a:ext>
            </a:extLst>
          </p:cNvPr>
          <p:cNvSpPr>
            <a:spLocks noGrp="1"/>
          </p:cNvSpPr>
          <p:nvPr>
            <p:ph type="pic" sz="quarter" idx="22"/>
          </p:nvPr>
        </p:nvSpPr>
        <p:spPr>
          <a:xfrm>
            <a:off x="3925913" y="1288487"/>
            <a:ext cx="2555678" cy="3691137"/>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AC63FC5A-402B-328F-2AD6-13A451FFD2F6}"/>
              </a:ext>
            </a:extLst>
          </p:cNvPr>
          <p:cNvSpPr>
            <a:spLocks noGrp="1"/>
          </p:cNvSpPr>
          <p:nvPr>
            <p:ph type="pic" sz="quarter" idx="23"/>
          </p:nvPr>
        </p:nvSpPr>
        <p:spPr>
          <a:xfrm>
            <a:off x="6628718" y="1288487"/>
            <a:ext cx="2555678" cy="3691137"/>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DF26EEDC-8832-421D-9DB7-BCF54FE6D9B7}"/>
              </a:ext>
            </a:extLst>
          </p:cNvPr>
          <p:cNvSpPr>
            <a:spLocks noGrp="1"/>
          </p:cNvSpPr>
          <p:nvPr>
            <p:ph type="pic" sz="quarter" idx="24"/>
          </p:nvPr>
        </p:nvSpPr>
        <p:spPr>
          <a:xfrm>
            <a:off x="9331524" y="1288487"/>
            <a:ext cx="2555678" cy="3691137"/>
          </a:xfrm>
        </p:spPr>
        <p:txBody>
          <a:bodyPr>
            <a:normAutofit/>
          </a:bodyPr>
          <a:lstStyle>
            <a:lvl1pPr>
              <a:defRPr sz="1000">
                <a:solidFill>
                  <a:schemeClr val="tx1"/>
                </a:solidFill>
              </a:defRPr>
            </a:lvl1pPr>
          </a:lstStyle>
          <a:p>
            <a:endParaRPr lang="en-GB"/>
          </a:p>
        </p:txBody>
      </p:sp>
      <p:sp>
        <p:nvSpPr>
          <p:cNvPr id="2" name="Google Shape;22;p26">
            <a:extLst>
              <a:ext uri="{FF2B5EF4-FFF2-40B4-BE49-F238E27FC236}">
                <a16:creationId xmlns:a16="http://schemas.microsoft.com/office/drawing/2014/main" id="{9881D1B1-F4A5-F5C9-9FC9-84158DF4D7C7}"/>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18;p26">
            <a:extLst>
              <a:ext uri="{FF2B5EF4-FFF2-40B4-BE49-F238E27FC236}">
                <a16:creationId xmlns:a16="http://schemas.microsoft.com/office/drawing/2014/main" id="{BB6CB947-C44E-0372-6DE8-2B5C9999BA3C}"/>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8961107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4;p26">
            <a:extLst>
              <a:ext uri="{FF2B5EF4-FFF2-40B4-BE49-F238E27FC236}">
                <a16:creationId xmlns:a16="http://schemas.microsoft.com/office/drawing/2014/main" id="{39009726-F10D-1058-BBCA-4D33C2583B8F}"/>
              </a:ext>
            </a:extLst>
          </p:cNvPr>
          <p:cNvSpPr txBox="1">
            <a:spLocks noGrp="1"/>
          </p:cNvSpPr>
          <p:nvPr>
            <p:ph type="body" idx="2" hasCustomPrompt="1"/>
          </p:nvPr>
        </p:nvSpPr>
        <p:spPr>
          <a:xfrm>
            <a:off x="1258301" y="993964"/>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8" name="Text Placeholder 29">
            <a:extLst>
              <a:ext uri="{FF2B5EF4-FFF2-40B4-BE49-F238E27FC236}">
                <a16:creationId xmlns:a16="http://schemas.microsoft.com/office/drawing/2014/main" id="{A79F5784-7F55-4950-9EAC-C4F059EFDF1C}"/>
              </a:ext>
            </a:extLst>
          </p:cNvPr>
          <p:cNvSpPr>
            <a:spLocks noGrp="1"/>
          </p:cNvSpPr>
          <p:nvPr>
            <p:ph type="body" sz="quarter" idx="17"/>
          </p:nvPr>
        </p:nvSpPr>
        <p:spPr>
          <a:xfrm>
            <a:off x="1228165" y="1878487"/>
            <a:ext cx="2537011" cy="985899"/>
          </a:xfrm>
          <a:prstGeom prst="roundRect">
            <a:avLst>
              <a:gd name="adj" fmla="val 3094"/>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5E2DA493-BD13-853B-CB3F-D8005233962C}"/>
              </a:ext>
            </a:extLst>
          </p:cNvPr>
          <p:cNvSpPr>
            <a:spLocks noGrp="1"/>
          </p:cNvSpPr>
          <p:nvPr>
            <p:ph type="body" sz="quarter" idx="18" hasCustomPrompt="1"/>
          </p:nvPr>
        </p:nvSpPr>
        <p:spPr>
          <a:xfrm>
            <a:off x="3929388" y="1878487"/>
            <a:ext cx="2537011" cy="985899"/>
          </a:xfrm>
          <a:prstGeom prst="roundRect">
            <a:avLst>
              <a:gd name="adj" fmla="val 3094"/>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0" name="Text Placeholder 29">
            <a:extLst>
              <a:ext uri="{FF2B5EF4-FFF2-40B4-BE49-F238E27FC236}">
                <a16:creationId xmlns:a16="http://schemas.microsoft.com/office/drawing/2014/main" id="{E7B2F74E-D6BF-D402-79FB-AE54B5309221}"/>
              </a:ext>
            </a:extLst>
          </p:cNvPr>
          <p:cNvSpPr>
            <a:spLocks noGrp="1"/>
          </p:cNvSpPr>
          <p:nvPr>
            <p:ph type="body" sz="quarter" idx="19" hasCustomPrompt="1"/>
          </p:nvPr>
        </p:nvSpPr>
        <p:spPr>
          <a:xfrm>
            <a:off x="6630611" y="1878487"/>
            <a:ext cx="2537011" cy="985899"/>
          </a:xfrm>
          <a:prstGeom prst="roundRect">
            <a:avLst>
              <a:gd name="adj" fmla="val 422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2" name="Text Placeholder 29">
            <a:extLst>
              <a:ext uri="{FF2B5EF4-FFF2-40B4-BE49-F238E27FC236}">
                <a16:creationId xmlns:a16="http://schemas.microsoft.com/office/drawing/2014/main" id="{D0B1109B-9511-CB95-B3D0-B66439079B68}"/>
              </a:ext>
            </a:extLst>
          </p:cNvPr>
          <p:cNvSpPr>
            <a:spLocks noGrp="1"/>
          </p:cNvSpPr>
          <p:nvPr>
            <p:ph type="body" sz="quarter" idx="20" hasCustomPrompt="1"/>
          </p:nvPr>
        </p:nvSpPr>
        <p:spPr>
          <a:xfrm>
            <a:off x="9331834" y="1878487"/>
            <a:ext cx="2537011" cy="985899"/>
          </a:xfrm>
          <a:prstGeom prst="roundRect">
            <a:avLst>
              <a:gd name="adj" fmla="val 5356"/>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2" name="Google Shape;22;p26">
            <a:extLst>
              <a:ext uri="{FF2B5EF4-FFF2-40B4-BE49-F238E27FC236}">
                <a16:creationId xmlns:a16="http://schemas.microsoft.com/office/drawing/2014/main" id="{65A5C454-B436-4496-54D6-F133F49E158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4" name="Google Shape;18;p26">
            <a:extLst>
              <a:ext uri="{FF2B5EF4-FFF2-40B4-BE49-F238E27FC236}">
                <a16:creationId xmlns:a16="http://schemas.microsoft.com/office/drawing/2014/main" id="{B1E89FEB-3948-9562-6884-26440D5C3610}"/>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6714961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10" name="Google Shape;24;p26">
            <a:extLst>
              <a:ext uri="{FF2B5EF4-FFF2-40B4-BE49-F238E27FC236}">
                <a16:creationId xmlns:a16="http://schemas.microsoft.com/office/drawing/2014/main" id="{6B6C8047-0491-9C29-C47A-B6FD3FB089CD}"/>
              </a:ext>
            </a:extLst>
          </p:cNvPr>
          <p:cNvSpPr txBox="1">
            <a:spLocks noGrp="1"/>
          </p:cNvSpPr>
          <p:nvPr>
            <p:ph type="body" idx="2" hasCustomPrompt="1"/>
          </p:nvPr>
        </p:nvSpPr>
        <p:spPr>
          <a:xfrm>
            <a:off x="1258301" y="993964"/>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2" name="Text Placeholder 29">
            <a:extLst>
              <a:ext uri="{FF2B5EF4-FFF2-40B4-BE49-F238E27FC236}">
                <a16:creationId xmlns:a16="http://schemas.microsoft.com/office/drawing/2014/main" id="{C058A599-7521-1D71-1E08-22071D540686}"/>
              </a:ext>
            </a:extLst>
          </p:cNvPr>
          <p:cNvSpPr>
            <a:spLocks noGrp="1"/>
          </p:cNvSpPr>
          <p:nvPr>
            <p:ph type="body" sz="quarter" idx="17"/>
          </p:nvPr>
        </p:nvSpPr>
        <p:spPr>
          <a:xfrm>
            <a:off x="1228165" y="1878487"/>
            <a:ext cx="2537011" cy="985899"/>
          </a:xfrm>
          <a:prstGeom prst="roundRect">
            <a:avLst>
              <a:gd name="adj" fmla="val 3094"/>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4" name="Text Placeholder 29">
            <a:extLst>
              <a:ext uri="{FF2B5EF4-FFF2-40B4-BE49-F238E27FC236}">
                <a16:creationId xmlns:a16="http://schemas.microsoft.com/office/drawing/2014/main" id="{31516C9F-93B6-C63C-91D7-5CF4D98A874F}"/>
              </a:ext>
            </a:extLst>
          </p:cNvPr>
          <p:cNvSpPr>
            <a:spLocks noGrp="1"/>
          </p:cNvSpPr>
          <p:nvPr>
            <p:ph type="body" sz="quarter" idx="18" hasCustomPrompt="1"/>
          </p:nvPr>
        </p:nvSpPr>
        <p:spPr>
          <a:xfrm>
            <a:off x="3929388" y="1878487"/>
            <a:ext cx="2537011" cy="985899"/>
          </a:xfrm>
          <a:prstGeom prst="roundRect">
            <a:avLst>
              <a:gd name="adj" fmla="val 3094"/>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2" name="Text Placeholder 29">
            <a:extLst>
              <a:ext uri="{FF2B5EF4-FFF2-40B4-BE49-F238E27FC236}">
                <a16:creationId xmlns:a16="http://schemas.microsoft.com/office/drawing/2014/main" id="{B1596214-8CA0-A990-F454-633C245FC2B1}"/>
              </a:ext>
            </a:extLst>
          </p:cNvPr>
          <p:cNvSpPr>
            <a:spLocks noGrp="1"/>
          </p:cNvSpPr>
          <p:nvPr>
            <p:ph type="body" sz="quarter" idx="19" hasCustomPrompt="1"/>
          </p:nvPr>
        </p:nvSpPr>
        <p:spPr>
          <a:xfrm>
            <a:off x="6630611" y="1878487"/>
            <a:ext cx="2537011" cy="985899"/>
          </a:xfrm>
          <a:prstGeom prst="roundRect">
            <a:avLst>
              <a:gd name="adj" fmla="val 422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3" name="Text Placeholder 29">
            <a:extLst>
              <a:ext uri="{FF2B5EF4-FFF2-40B4-BE49-F238E27FC236}">
                <a16:creationId xmlns:a16="http://schemas.microsoft.com/office/drawing/2014/main" id="{3E10BF7C-2055-FEA4-623E-6FCB02974B85}"/>
              </a:ext>
            </a:extLst>
          </p:cNvPr>
          <p:cNvSpPr>
            <a:spLocks noGrp="1"/>
          </p:cNvSpPr>
          <p:nvPr>
            <p:ph type="body" sz="quarter" idx="20" hasCustomPrompt="1"/>
          </p:nvPr>
        </p:nvSpPr>
        <p:spPr>
          <a:xfrm>
            <a:off x="9331834" y="1878487"/>
            <a:ext cx="2537011" cy="985899"/>
          </a:xfrm>
          <a:prstGeom prst="roundRect">
            <a:avLst>
              <a:gd name="adj" fmla="val 5356"/>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4" name="Google Shape;22;p26">
            <a:extLst>
              <a:ext uri="{FF2B5EF4-FFF2-40B4-BE49-F238E27FC236}">
                <a16:creationId xmlns:a16="http://schemas.microsoft.com/office/drawing/2014/main" id="{4FC2062D-B741-B0B8-FFED-FE9E34BA49ED}"/>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6" name="Google Shape;18;p26">
            <a:extLst>
              <a:ext uri="{FF2B5EF4-FFF2-40B4-BE49-F238E27FC236}">
                <a16:creationId xmlns:a16="http://schemas.microsoft.com/office/drawing/2014/main" id="{4BD42743-8B73-2C8F-13BC-7B0BB414B949}"/>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26187053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and Object Box">
    <p:spTree>
      <p:nvGrpSpPr>
        <p:cNvPr id="1" name=""/>
        <p:cNvGrpSpPr/>
        <p:nvPr/>
      </p:nvGrpSpPr>
      <p:grpSpPr>
        <a:xfrm>
          <a:off x="0" y="0"/>
          <a:ext cx="0" cy="0"/>
          <a:chOff x="0" y="0"/>
          <a:chExt cx="0" cy="0"/>
        </a:xfrm>
      </p:grpSpPr>
      <p:sp>
        <p:nvSpPr>
          <p:cNvPr id="3" name="Google Shape;24;p26">
            <a:extLst>
              <a:ext uri="{FF2B5EF4-FFF2-40B4-BE49-F238E27FC236}">
                <a16:creationId xmlns:a16="http://schemas.microsoft.com/office/drawing/2014/main" id="{52C9C0D3-8DC3-41FC-E41A-697E9048B58D}"/>
              </a:ext>
            </a:extLst>
          </p:cNvPr>
          <p:cNvSpPr txBox="1">
            <a:spLocks noGrp="1"/>
          </p:cNvSpPr>
          <p:nvPr>
            <p:ph type="body" idx="2" hasCustomPrompt="1"/>
          </p:nvPr>
        </p:nvSpPr>
        <p:spPr>
          <a:xfrm>
            <a:off x="1258301" y="1143623"/>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tx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sp>
        <p:nvSpPr>
          <p:cNvPr id="4" name="Text Placeholder 29">
            <a:extLst>
              <a:ext uri="{FF2B5EF4-FFF2-40B4-BE49-F238E27FC236}">
                <a16:creationId xmlns:a16="http://schemas.microsoft.com/office/drawing/2014/main" id="{E615A253-5B1E-9AB4-D135-0130D8C50288}"/>
              </a:ext>
            </a:extLst>
          </p:cNvPr>
          <p:cNvSpPr>
            <a:spLocks noGrp="1"/>
          </p:cNvSpPr>
          <p:nvPr>
            <p:ph type="body" sz="quarter" idx="12"/>
          </p:nvPr>
        </p:nvSpPr>
        <p:spPr>
          <a:xfrm>
            <a:off x="1259059"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5" name="Text Placeholder 29">
            <a:extLst>
              <a:ext uri="{FF2B5EF4-FFF2-40B4-BE49-F238E27FC236}">
                <a16:creationId xmlns:a16="http://schemas.microsoft.com/office/drawing/2014/main" id="{F0E2F280-E6EB-5C71-2F3F-12C955E1A4AF}"/>
              </a:ext>
            </a:extLst>
          </p:cNvPr>
          <p:cNvSpPr>
            <a:spLocks noGrp="1"/>
          </p:cNvSpPr>
          <p:nvPr>
            <p:ph type="body" sz="quarter" idx="15"/>
          </p:nvPr>
        </p:nvSpPr>
        <p:spPr>
          <a:xfrm>
            <a:off x="6232503"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7" name="Google Shape;18;p26">
            <a:extLst>
              <a:ext uri="{FF2B5EF4-FFF2-40B4-BE49-F238E27FC236}">
                <a16:creationId xmlns:a16="http://schemas.microsoft.com/office/drawing/2014/main" id="{E14A273D-4578-32B4-C5EE-70F5A659527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8" name="Slide Number Placeholder 4">
            <a:extLst>
              <a:ext uri="{FF2B5EF4-FFF2-40B4-BE49-F238E27FC236}">
                <a16:creationId xmlns:a16="http://schemas.microsoft.com/office/drawing/2014/main" id="{0929E527-D965-9964-D4B1-AFCF6DE006CF}"/>
              </a:ext>
            </a:extLst>
          </p:cNvPr>
          <p:cNvSpPr>
            <a:spLocks noGrp="1"/>
          </p:cNvSpPr>
          <p:nvPr>
            <p:ph type="sldNum" idx="14"/>
          </p:nvPr>
        </p:nvSpPr>
        <p:spPr>
          <a:xfrm>
            <a:off x="11368216" y="281474"/>
            <a:ext cx="518986" cy="218739"/>
          </a:xfrm>
        </p:spPr>
        <p:txBody>
          <a:bodyPr/>
          <a:lstStyle/>
          <a:p>
            <a:fld id="{00000000-1234-1234-1234-123412341234}" type="slidenum">
              <a:rPr lang="en-US" smtClean="0"/>
              <a:pPr/>
              <a:t>‹#›</a:t>
            </a:fld>
            <a:endParaRPr lang="en-US"/>
          </a:p>
        </p:txBody>
      </p:sp>
      <p:sp>
        <p:nvSpPr>
          <p:cNvPr id="9" name="Footer Placeholder 16">
            <a:extLst>
              <a:ext uri="{FF2B5EF4-FFF2-40B4-BE49-F238E27FC236}">
                <a16:creationId xmlns:a16="http://schemas.microsoft.com/office/drawing/2014/main" id="{A0D987E7-8CA5-32F9-B064-CA020AB06B8C}"/>
              </a:ext>
            </a:extLst>
          </p:cNvPr>
          <p:cNvSpPr>
            <a:spLocks noGrp="1"/>
          </p:cNvSpPr>
          <p:nvPr>
            <p:ph type="ftr" idx="3"/>
          </p:nvPr>
        </p:nvSpPr>
        <p:spPr>
          <a:xfrm>
            <a:off x="9688009" y="6260400"/>
            <a:ext cx="2188802" cy="338400"/>
          </a:xfrm>
        </p:spPr>
        <p:txBody>
          <a:bodyPr/>
          <a:lstStyle/>
          <a:p>
            <a:r>
              <a:rPr lang="en-GB" dirty="0"/>
              <a:t>© 2025 Copyright Genpact. All Rights Reserved.</a:t>
            </a:r>
          </a:p>
        </p:txBody>
      </p:sp>
    </p:spTree>
    <p:extLst>
      <p:ext uri="{BB962C8B-B14F-4D97-AF65-F5344CB8AC3E}">
        <p14:creationId xmlns:p14="http://schemas.microsoft.com/office/powerpoint/2010/main" val="32684985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hank you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C5B5FED-6993-7906-8781-A1A36D3B5F8D}"/>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pic>
        <p:nvPicPr>
          <p:cNvPr id="4" name="Graphic 3">
            <a:extLst>
              <a:ext uri="{FF2B5EF4-FFF2-40B4-BE49-F238E27FC236}">
                <a16:creationId xmlns:a16="http://schemas.microsoft.com/office/drawing/2014/main" id="{D6B61B40-6AD5-1F29-84E4-B733BE36A885}"/>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5" name="Graphic 4">
            <a:extLst>
              <a:ext uri="{FF2B5EF4-FFF2-40B4-BE49-F238E27FC236}">
                <a16:creationId xmlns:a16="http://schemas.microsoft.com/office/drawing/2014/main" id="{3C83802F-F967-2579-E44C-84734E1C9F65}"/>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3" name="Google Shape;22;p26">
            <a:extLst>
              <a:ext uri="{FF2B5EF4-FFF2-40B4-BE49-F238E27FC236}">
                <a16:creationId xmlns:a16="http://schemas.microsoft.com/office/drawing/2014/main" id="{D9E1FFBB-0FD4-9FC5-ADCD-E1243463DD40}"/>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41;p28">
            <a:extLst>
              <a:ext uri="{FF2B5EF4-FFF2-40B4-BE49-F238E27FC236}">
                <a16:creationId xmlns:a16="http://schemas.microsoft.com/office/drawing/2014/main" id="{FD4E8F9D-1E65-A322-421B-FE2076C9A63B}"/>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Thank you</a:t>
            </a:r>
            <a:endParaRPr/>
          </a:p>
        </p:txBody>
      </p:sp>
    </p:spTree>
    <p:extLst>
      <p:ext uri="{BB962C8B-B14F-4D97-AF65-F5344CB8AC3E}">
        <p14:creationId xmlns:p14="http://schemas.microsoft.com/office/powerpoint/2010/main" val="4100262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_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C0B8757-3B48-2CC6-6E6C-900572031070}"/>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3" name="Rectangle 2">
            <a:extLst>
              <a:ext uri="{FF2B5EF4-FFF2-40B4-BE49-F238E27FC236}">
                <a16:creationId xmlns:a16="http://schemas.microsoft.com/office/drawing/2014/main" id="{A7ACC8BE-A123-06A2-95AD-E271B3CF0798}"/>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10" name="Graphic 9">
            <a:extLst>
              <a:ext uri="{FF2B5EF4-FFF2-40B4-BE49-F238E27FC236}">
                <a16:creationId xmlns:a16="http://schemas.microsoft.com/office/drawing/2014/main" id="{496E0343-C847-3641-E458-56B7B0DF0E6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1808163"/>
            <a:ext cx="196850" cy="172244"/>
          </a:xfrm>
          <a:prstGeom prst="rect">
            <a:avLst/>
          </a:prstGeom>
        </p:spPr>
      </p:pic>
      <p:pic>
        <p:nvPicPr>
          <p:cNvPr id="12" name="Graphic 11">
            <a:extLst>
              <a:ext uri="{FF2B5EF4-FFF2-40B4-BE49-F238E27FC236}">
                <a16:creationId xmlns:a16="http://schemas.microsoft.com/office/drawing/2014/main" id="{19AFD2C3-C915-EC98-8E9C-A569442D0C2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2460943"/>
            <a:ext cx="196850" cy="172244"/>
          </a:xfrm>
          <a:prstGeom prst="rect">
            <a:avLst/>
          </a:prstGeom>
        </p:spPr>
      </p:pic>
      <p:pic>
        <p:nvPicPr>
          <p:cNvPr id="13" name="Graphic 12">
            <a:extLst>
              <a:ext uri="{FF2B5EF4-FFF2-40B4-BE49-F238E27FC236}">
                <a16:creationId xmlns:a16="http://schemas.microsoft.com/office/drawing/2014/main" id="{DCE7A686-9BC1-7F47-42A0-0BB16C097F1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3113723"/>
            <a:ext cx="196850" cy="172244"/>
          </a:xfrm>
          <a:prstGeom prst="rect">
            <a:avLst/>
          </a:prstGeom>
        </p:spPr>
      </p:pic>
      <p:pic>
        <p:nvPicPr>
          <p:cNvPr id="14" name="Graphic 13">
            <a:extLst>
              <a:ext uri="{FF2B5EF4-FFF2-40B4-BE49-F238E27FC236}">
                <a16:creationId xmlns:a16="http://schemas.microsoft.com/office/drawing/2014/main" id="{1087D8CC-A83E-5E0D-7D52-47FFE8AD111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3766503"/>
            <a:ext cx="196850" cy="172244"/>
          </a:xfrm>
          <a:prstGeom prst="rect">
            <a:avLst/>
          </a:prstGeom>
        </p:spPr>
      </p:pic>
      <p:pic>
        <p:nvPicPr>
          <p:cNvPr id="15" name="Graphic 14">
            <a:extLst>
              <a:ext uri="{FF2B5EF4-FFF2-40B4-BE49-F238E27FC236}">
                <a16:creationId xmlns:a16="http://schemas.microsoft.com/office/drawing/2014/main" id="{3FAF6551-662E-5727-B0F9-00A5A393230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4419283"/>
            <a:ext cx="196850" cy="172244"/>
          </a:xfrm>
          <a:prstGeom prst="rect">
            <a:avLst/>
          </a:prstGeom>
        </p:spPr>
      </p:pic>
      <p:pic>
        <p:nvPicPr>
          <p:cNvPr id="16" name="Graphic 15">
            <a:extLst>
              <a:ext uri="{FF2B5EF4-FFF2-40B4-BE49-F238E27FC236}">
                <a16:creationId xmlns:a16="http://schemas.microsoft.com/office/drawing/2014/main" id="{4FC7B825-340B-6548-EAA1-E8226B7444A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5072063"/>
            <a:ext cx="196850" cy="172244"/>
          </a:xfrm>
          <a:prstGeom prst="rect">
            <a:avLst/>
          </a:prstGeom>
        </p:spPr>
      </p:pic>
      <p:sp>
        <p:nvSpPr>
          <p:cNvPr id="17" name="Google Shape;24;p26">
            <a:extLst>
              <a:ext uri="{FF2B5EF4-FFF2-40B4-BE49-F238E27FC236}">
                <a16:creationId xmlns:a16="http://schemas.microsoft.com/office/drawing/2014/main" id="{571F4C8A-17D0-03EC-6FE5-68182450E9D0}"/>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18" name="Google Shape;24;p26">
            <a:extLst>
              <a:ext uri="{FF2B5EF4-FFF2-40B4-BE49-F238E27FC236}">
                <a16:creationId xmlns:a16="http://schemas.microsoft.com/office/drawing/2014/main" id="{7C2E7A43-14D0-2BEA-3CA6-EFC63FD46BC0}"/>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19" name="Google Shape;24;p26">
            <a:extLst>
              <a:ext uri="{FF2B5EF4-FFF2-40B4-BE49-F238E27FC236}">
                <a16:creationId xmlns:a16="http://schemas.microsoft.com/office/drawing/2014/main" id="{5531E261-A54F-5BF1-3194-2FAA774C4FD2}"/>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20" name="Google Shape;24;p26">
            <a:extLst>
              <a:ext uri="{FF2B5EF4-FFF2-40B4-BE49-F238E27FC236}">
                <a16:creationId xmlns:a16="http://schemas.microsoft.com/office/drawing/2014/main" id="{CA7BD352-7A1C-E13F-955C-68CD790D5CDB}"/>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21" name="Google Shape;24;p26">
            <a:extLst>
              <a:ext uri="{FF2B5EF4-FFF2-40B4-BE49-F238E27FC236}">
                <a16:creationId xmlns:a16="http://schemas.microsoft.com/office/drawing/2014/main" id="{7B8DDF4D-2608-54F6-C2D8-97AA4F078683}"/>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22" name="Google Shape;24;p26">
            <a:extLst>
              <a:ext uri="{FF2B5EF4-FFF2-40B4-BE49-F238E27FC236}">
                <a16:creationId xmlns:a16="http://schemas.microsoft.com/office/drawing/2014/main" id="{BFD52ACE-1943-F107-4F60-E869E751C393}"/>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23" name="Google Shape;21;p33">
            <a:extLst>
              <a:ext uri="{FF2B5EF4-FFF2-40B4-BE49-F238E27FC236}">
                <a16:creationId xmlns:a16="http://schemas.microsoft.com/office/drawing/2014/main" id="{795B7428-B1C4-5A0F-C3A6-2F51D22935E0}"/>
              </a:ext>
            </a:extLst>
          </p:cNvPr>
          <p:cNvSpPr txBox="1">
            <a:spLocks noGrp="1"/>
          </p:cNvSpPr>
          <p:nvPr>
            <p:ph type="sldNum" idx="18"/>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C4D671F8-D5AE-87D9-2FA4-2F7455E36FD0}"/>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5" name="Google Shape;18;p26">
            <a:extLst>
              <a:ext uri="{FF2B5EF4-FFF2-40B4-BE49-F238E27FC236}">
                <a16:creationId xmlns:a16="http://schemas.microsoft.com/office/drawing/2014/main" id="{F58EC344-CBD9-11BC-201D-E1E1D48364AF}"/>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pic>
        <p:nvPicPr>
          <p:cNvPr id="7" name="Graphic 6">
            <a:extLst>
              <a:ext uri="{FF2B5EF4-FFF2-40B4-BE49-F238E27FC236}">
                <a16:creationId xmlns:a16="http://schemas.microsoft.com/office/drawing/2014/main" id="{83B95653-D7F3-D84D-C890-39DF3E77C420}"/>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pic>
        <p:nvPicPr>
          <p:cNvPr id="8" name="Graphic 7">
            <a:extLst>
              <a:ext uri="{FF2B5EF4-FFF2-40B4-BE49-F238E27FC236}">
                <a16:creationId xmlns:a16="http://schemas.microsoft.com/office/drawing/2014/main" id="{40CD7A74-23F8-8A2D-A33B-DC9B691D44FD}"/>
              </a:ext>
            </a:extLst>
          </p:cNvPr>
          <p:cNvPicPr>
            <a:picLocks noChangeAspect="1"/>
          </p:cNvPicPr>
          <p:nvPr userDrawn="1"/>
        </p:nvPicPr>
        <p:blipFill>
          <a:blip r:embed="rId5">
            <a:extLst>
              <a:ext uri="{96DAC541-7B7A-43D3-8B79-37D633B846F1}">
                <asvg:svgBlip xmlns:asvg="http://schemas.microsoft.com/office/drawing/2016/SVG/main" r:embed="rId6"/>
              </a:ext>
            </a:extLst>
          </a:blip>
          <a:srcRect l="41552" t="37345" r="12494" b="35879"/>
          <a:stretch/>
        </p:blipFill>
        <p:spPr>
          <a:xfrm>
            <a:off x="245776" y="6392601"/>
            <a:ext cx="840074" cy="255384"/>
          </a:xfrm>
          <a:prstGeom prst="rect">
            <a:avLst/>
          </a:prstGeom>
        </p:spPr>
      </p:pic>
      <p:pic>
        <p:nvPicPr>
          <p:cNvPr id="6" name="Graphic 5">
            <a:extLst>
              <a:ext uri="{FF2B5EF4-FFF2-40B4-BE49-F238E27FC236}">
                <a16:creationId xmlns:a16="http://schemas.microsoft.com/office/drawing/2014/main" id="{E2E9DE8C-643F-67D2-D68A-0E296AB739A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5724843"/>
            <a:ext cx="196850" cy="172244"/>
          </a:xfrm>
          <a:prstGeom prst="rect">
            <a:avLst/>
          </a:prstGeom>
        </p:spPr>
      </p:pic>
      <p:sp>
        <p:nvSpPr>
          <p:cNvPr id="9" name="Google Shape;24;p26">
            <a:extLst>
              <a:ext uri="{FF2B5EF4-FFF2-40B4-BE49-F238E27FC236}">
                <a16:creationId xmlns:a16="http://schemas.microsoft.com/office/drawing/2014/main" id="{0A99032F-783E-9F1F-6632-C02CF35FE135}"/>
              </a:ext>
            </a:extLst>
          </p:cNvPr>
          <p:cNvSpPr txBox="1">
            <a:spLocks noGrp="1"/>
          </p:cNvSpPr>
          <p:nvPr>
            <p:ph type="body" idx="19" hasCustomPrompt="1"/>
          </p:nvPr>
        </p:nvSpPr>
        <p:spPr>
          <a:xfrm>
            <a:off x="1185698" y="55223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Tree>
    <p:extLst>
      <p:ext uri="{BB962C8B-B14F-4D97-AF65-F5344CB8AC3E}">
        <p14:creationId xmlns:p14="http://schemas.microsoft.com/office/powerpoint/2010/main" val="832729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342902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a:solidFill>
            <a:schemeClr val="bg1"/>
          </a:solidFill>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Tree>
    <p:extLst>
      <p:ext uri="{BB962C8B-B14F-4D97-AF65-F5344CB8AC3E}">
        <p14:creationId xmlns:p14="http://schemas.microsoft.com/office/powerpoint/2010/main" val="4143944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3" name="Rectangle 2">
            <a:extLst>
              <a:ext uri="{FF2B5EF4-FFF2-40B4-BE49-F238E27FC236}">
                <a16:creationId xmlns:a16="http://schemas.microsoft.com/office/drawing/2014/main" id="{3756FDD4-C478-9057-0B7F-A55FBB7A8254}"/>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994335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43D2AF73-7B13-8907-801A-A516005C4E48}"/>
              </a:ext>
            </a:extLst>
          </p:cNvPr>
          <p:cNvSpPr/>
          <p:nvPr userDrawn="1"/>
        </p:nvSpPr>
        <p:spPr>
          <a:xfrm>
            <a:off x="0" y="0"/>
            <a:ext cx="7280476" cy="6858000"/>
          </a:xfrm>
          <a:prstGeom prst="rect">
            <a:avLst/>
          </a:prstGeom>
          <a:gradFill>
            <a:gsLst>
              <a:gs pos="0">
                <a:schemeClr val="bg1">
                  <a:alpha val="40000"/>
                </a:schemeClr>
              </a:gs>
              <a:gs pos="97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2527914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3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65905287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8A7FA1-4461-3986-3A68-E30C7EE73639}"/>
              </a:ext>
            </a:extLst>
          </p:cNvPr>
          <p:cNvSpPr>
            <a:spLocks noGrp="1"/>
          </p:cNvSpPr>
          <p:nvPr>
            <p:ph type="title"/>
          </p:nvPr>
        </p:nvSpPr>
        <p:spPr>
          <a:xfrm>
            <a:off x="1260000" y="365125"/>
            <a:ext cx="9764486" cy="75075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F7672CB9-7850-7518-75D6-6B70A620C632}"/>
              </a:ext>
            </a:extLst>
          </p:cNvPr>
          <p:cNvSpPr>
            <a:spLocks noGrp="1"/>
          </p:cNvSpPr>
          <p:nvPr>
            <p:ph type="body" idx="1"/>
          </p:nvPr>
        </p:nvSpPr>
        <p:spPr>
          <a:xfrm>
            <a:off x="1260000" y="1377101"/>
            <a:ext cx="9764486" cy="4799862"/>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10" name="Google Shape;21;p33">
            <a:extLst>
              <a:ext uri="{FF2B5EF4-FFF2-40B4-BE49-F238E27FC236}">
                <a16:creationId xmlns:a16="http://schemas.microsoft.com/office/drawing/2014/main" id="{2239E82B-25ED-255D-F58C-7D973431144D}"/>
              </a:ext>
            </a:extLst>
          </p:cNvPr>
          <p:cNvSpPr txBox="1">
            <a:spLocks noGrp="1"/>
          </p:cNvSpPr>
          <p:nvPr>
            <p:ph type="sldNum" idx="4"/>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91340D26-7405-B109-72B1-57DC32D6E98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pic>
        <p:nvPicPr>
          <p:cNvPr id="7" name="Graphic 6">
            <a:extLst>
              <a:ext uri="{FF2B5EF4-FFF2-40B4-BE49-F238E27FC236}">
                <a16:creationId xmlns:a16="http://schemas.microsoft.com/office/drawing/2014/main" id="{DFEB7F22-4A70-E54B-3A3E-143E726EEE28}"/>
              </a:ext>
            </a:extLst>
          </p:cNvPr>
          <p:cNvPicPr>
            <a:picLocks noChangeAspect="1"/>
          </p:cNvPicPr>
          <p:nvPr userDrawn="1"/>
        </p:nvPicPr>
        <p:blipFill>
          <a:blip r:embed="rId36">
            <a:extLst>
              <a:ext uri="{96DAC541-7B7A-43D3-8B79-37D633B846F1}">
                <asvg:svgBlip xmlns:asvg="http://schemas.microsoft.com/office/drawing/2016/SVG/main" r:embed="rId37"/>
              </a:ext>
            </a:extLst>
          </a:blip>
          <a:srcRect l="8134" t="14156" r="57486" b="13360"/>
          <a:stretch/>
        </p:blipFill>
        <p:spPr>
          <a:xfrm>
            <a:off x="211950" y="238990"/>
            <a:ext cx="890753" cy="979825"/>
          </a:xfrm>
          <a:prstGeom prst="rect">
            <a:avLst/>
          </a:prstGeom>
        </p:spPr>
      </p:pic>
      <p:pic>
        <p:nvPicPr>
          <p:cNvPr id="9" name="Graphic 8">
            <a:extLst>
              <a:ext uri="{FF2B5EF4-FFF2-40B4-BE49-F238E27FC236}">
                <a16:creationId xmlns:a16="http://schemas.microsoft.com/office/drawing/2014/main" id="{7726F821-31CF-546E-6814-AF0854B2BD4A}"/>
              </a:ext>
            </a:extLst>
          </p:cNvPr>
          <p:cNvPicPr>
            <a:picLocks noChangeAspect="1"/>
          </p:cNvPicPr>
          <p:nvPr userDrawn="1"/>
        </p:nvPicPr>
        <p:blipFill>
          <a:blip r:embed="rId36">
            <a:extLst>
              <a:ext uri="{96DAC541-7B7A-43D3-8B79-37D633B846F1}">
                <asvg:svgBlip xmlns:asvg="http://schemas.microsoft.com/office/drawing/2016/SVG/main" r:embed="rId37"/>
              </a:ext>
            </a:extLst>
          </a:blip>
          <a:srcRect l="41552" t="37345" r="12494" b="35879"/>
          <a:stretch/>
        </p:blipFill>
        <p:spPr>
          <a:xfrm>
            <a:off x="245776" y="6392601"/>
            <a:ext cx="840074" cy="255384"/>
          </a:xfrm>
          <a:prstGeom prst="rect">
            <a:avLst/>
          </a:prstGeom>
        </p:spPr>
      </p:pic>
    </p:spTree>
    <p:extLst>
      <p:ext uri="{BB962C8B-B14F-4D97-AF65-F5344CB8AC3E}">
        <p14:creationId xmlns:p14="http://schemas.microsoft.com/office/powerpoint/2010/main" val="18900852"/>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9" r:id="rId3"/>
    <p:sldLayoutId id="2147483770" r:id="rId4"/>
    <p:sldLayoutId id="2147483805" r:id="rId5"/>
    <p:sldLayoutId id="2147483756" r:id="rId6"/>
    <p:sldLayoutId id="2147483793" r:id="rId7"/>
    <p:sldLayoutId id="2147483794" r:id="rId8"/>
    <p:sldLayoutId id="2147483804" r:id="rId9"/>
    <p:sldLayoutId id="2147483795" r:id="rId10"/>
    <p:sldLayoutId id="2147483796" r:id="rId11"/>
    <p:sldLayoutId id="2147483803" r:id="rId12"/>
    <p:sldLayoutId id="2147483802" r:id="rId13"/>
    <p:sldLayoutId id="2147483800" r:id="rId14"/>
    <p:sldLayoutId id="2147483799" r:id="rId15"/>
    <p:sldLayoutId id="2147483798" r:id="rId16"/>
    <p:sldLayoutId id="2147483797" r:id="rId17"/>
    <p:sldLayoutId id="2147483801" r:id="rId18"/>
    <p:sldLayoutId id="2147483780" r:id="rId19"/>
    <p:sldLayoutId id="2147483773" r:id="rId20"/>
    <p:sldLayoutId id="2147483783" r:id="rId21"/>
    <p:sldLayoutId id="2147483789" r:id="rId22"/>
    <p:sldLayoutId id="2147483784" r:id="rId23"/>
    <p:sldLayoutId id="2147483790" r:id="rId24"/>
    <p:sldLayoutId id="2147483781" r:id="rId25"/>
    <p:sldLayoutId id="2147483787" r:id="rId26"/>
    <p:sldLayoutId id="2147483782" r:id="rId27"/>
    <p:sldLayoutId id="2147483788" r:id="rId28"/>
    <p:sldLayoutId id="2147483785" r:id="rId29"/>
    <p:sldLayoutId id="2147483791" r:id="rId30"/>
    <p:sldLayoutId id="2147483786" r:id="rId31"/>
    <p:sldLayoutId id="2147483792" r:id="rId32"/>
    <p:sldLayoutId id="2147483777" r:id="rId33"/>
    <p:sldLayoutId id="2147483779" r:id="rId34"/>
  </p:sldLayoutIdLst>
  <p:hf hdr="0" dt="0"/>
  <p:txStyles>
    <p:titleStyle>
      <a:lvl1pPr algn="l" defTabSz="914400" rtl="0" eaLnBrk="1" latinLnBrk="0" hangingPunct="1">
        <a:lnSpc>
          <a:spcPct val="90000"/>
        </a:lnSpc>
        <a:spcBef>
          <a:spcPct val="0"/>
        </a:spcBef>
        <a:buNone/>
        <a:defRPr sz="4400" b="1" kern="1200">
          <a:solidFill>
            <a:schemeClr val="tx1"/>
          </a:solidFill>
          <a:latin typeface="Funnel Sans"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38"/>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38"/>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38"/>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38"/>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2.xml"/><Relationship Id="rId4" Type="http://schemas.openxmlformats.org/officeDocument/2006/relationships/image" Target="../media/image34.svg"/></Relationships>
</file>

<file path=ppt/slides/_rels/slide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svg"/><Relationship Id="rId2" Type="http://schemas.openxmlformats.org/officeDocument/2006/relationships/image" Target="../media/image35.jpeg"/><Relationship Id="rId1" Type="http://schemas.openxmlformats.org/officeDocument/2006/relationships/slideLayout" Target="../slideLayouts/slideLayout33.xml"/><Relationship Id="rId6" Type="http://schemas.openxmlformats.org/officeDocument/2006/relationships/image" Target="../media/image39.png"/><Relationship Id="rId11" Type="http://schemas.openxmlformats.org/officeDocument/2006/relationships/hyperlink" Target="https://genpactonline.sharepoint.com/sites/Client_Success/Client-Stories/SitePages/single-story.aspx?newsId=93" TargetMode="External"/><Relationship Id="rId5" Type="http://schemas.openxmlformats.org/officeDocument/2006/relationships/image" Target="../media/image38.svg"/><Relationship Id="rId10" Type="http://schemas.openxmlformats.org/officeDocument/2006/relationships/hyperlink" Target="https://www.genpact.com/insight/fast-seamless-quoting-for-a-fortune-500-firm" TargetMode="External"/><Relationship Id="rId4" Type="http://schemas.openxmlformats.org/officeDocument/2006/relationships/image" Target="../media/image37.svg"/><Relationship Id="rId9" Type="http://schemas.openxmlformats.org/officeDocument/2006/relationships/image" Target="../media/image42.svg"/></Relationships>
</file>

<file path=ppt/slides/_rels/slide3.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6.png"/><Relationship Id="rId7" Type="http://schemas.openxmlformats.org/officeDocument/2006/relationships/image" Target="../media/image41.png"/><Relationship Id="rId2" Type="http://schemas.openxmlformats.org/officeDocument/2006/relationships/image" Target="../media/image43.jpeg"/><Relationship Id="rId1" Type="http://schemas.openxmlformats.org/officeDocument/2006/relationships/slideLayout" Target="../slideLayouts/slideLayout33.xml"/><Relationship Id="rId6" Type="http://schemas.openxmlformats.org/officeDocument/2006/relationships/image" Target="../media/image40.svg"/><Relationship Id="rId5" Type="http://schemas.openxmlformats.org/officeDocument/2006/relationships/image" Target="../media/image39.png"/><Relationship Id="rId10" Type="http://schemas.openxmlformats.org/officeDocument/2006/relationships/hyperlink" Target="https://genpactonline.sharepoint.com/sites/Client_Success/Client-Stories/SitePages/single-story.aspx?newsId=7" TargetMode="External"/><Relationship Id="rId4" Type="http://schemas.openxmlformats.org/officeDocument/2006/relationships/image" Target="../media/image38.svg"/><Relationship Id="rId9" Type="http://schemas.openxmlformats.org/officeDocument/2006/relationships/hyperlink" Target="https://www.genpact.com/insight/connecting-customer-insights-with-cloud"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4.jpeg"/><Relationship Id="rId7" Type="http://schemas.openxmlformats.org/officeDocument/2006/relationships/image" Target="../media/image40.svg"/><Relationship Id="rId12" Type="http://schemas.openxmlformats.org/officeDocument/2006/relationships/hyperlink" Target="https://genpactonline.sharepoint.com/sites/Client_Success/Client-Stories/SitePages/single-story.aspx?newsId=49" TargetMode="External"/><Relationship Id="rId2" Type="http://schemas.openxmlformats.org/officeDocument/2006/relationships/notesSlide" Target="../notesSlides/notesSlide1.xml"/><Relationship Id="rId1" Type="http://schemas.openxmlformats.org/officeDocument/2006/relationships/slideLayout" Target="../slideLayouts/slideLayout33.xml"/><Relationship Id="rId6" Type="http://schemas.openxmlformats.org/officeDocument/2006/relationships/image" Target="../media/image39.png"/><Relationship Id="rId11" Type="http://schemas.openxmlformats.org/officeDocument/2006/relationships/hyperlink" Target="https://www.genpact.com/insight/digitally-transforming-order-management-for-a-semiconductor-parts-manufacturer" TargetMode="External"/><Relationship Id="rId5" Type="http://schemas.openxmlformats.org/officeDocument/2006/relationships/image" Target="../media/image37.svg"/><Relationship Id="rId10" Type="http://schemas.openxmlformats.org/officeDocument/2006/relationships/image" Target="../media/image38.svg"/><Relationship Id="rId4" Type="http://schemas.openxmlformats.org/officeDocument/2006/relationships/image" Target="../media/image36.png"/><Relationship Id="rId9" Type="http://schemas.openxmlformats.org/officeDocument/2006/relationships/image" Target="../media/image42.svg"/></Relationships>
</file>

<file path=ppt/slides/_rels/slide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5.jpeg"/><Relationship Id="rId7" Type="http://schemas.openxmlformats.org/officeDocument/2006/relationships/image" Target="../media/image40.svg"/><Relationship Id="rId2" Type="http://schemas.openxmlformats.org/officeDocument/2006/relationships/notesSlide" Target="../notesSlides/notesSlide2.xml"/><Relationship Id="rId1" Type="http://schemas.openxmlformats.org/officeDocument/2006/relationships/slideLayout" Target="../slideLayouts/slideLayout33.xml"/><Relationship Id="rId6" Type="http://schemas.openxmlformats.org/officeDocument/2006/relationships/image" Target="../media/image39.png"/><Relationship Id="rId11" Type="http://schemas.openxmlformats.org/officeDocument/2006/relationships/hyperlink" Target="https://genpactonline.sharepoint.com/sites/Client_Success/Client-Stories/SitePages/single-story.aspx?newsId=231" TargetMode="External"/><Relationship Id="rId5" Type="http://schemas.openxmlformats.org/officeDocument/2006/relationships/image" Target="../media/image37.svg"/><Relationship Id="rId10" Type="http://schemas.openxmlformats.org/officeDocument/2006/relationships/hyperlink" Target="https://www.genpact.com/insight/strengthening-data-center-security-with-gen-ai-and-autonomous-robots" TargetMode="External"/><Relationship Id="rId4" Type="http://schemas.openxmlformats.org/officeDocument/2006/relationships/image" Target="../media/image36.png"/><Relationship Id="rId9" Type="http://schemas.openxmlformats.org/officeDocument/2006/relationships/image" Target="../media/image42.svg"/></Relationships>
</file>

<file path=ppt/slides/_rels/slide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6.jpeg"/><Relationship Id="rId7" Type="http://schemas.openxmlformats.org/officeDocument/2006/relationships/image" Target="../media/image40.svg"/><Relationship Id="rId12" Type="http://schemas.openxmlformats.org/officeDocument/2006/relationships/hyperlink" Target="https://www.genpact.com/insight/sound-practices-reinvigorating-the-supply-chain-for-an-audio-equipment-giant" TargetMode="External"/><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image" Target="../media/image39.png"/><Relationship Id="rId11" Type="http://schemas.openxmlformats.org/officeDocument/2006/relationships/hyperlink" Target="https://genpactonline.sharepoint.com/sites/Client_Success/Client-Stories/SitePages/single-story.aspx?newsId=87" TargetMode="External"/><Relationship Id="rId5" Type="http://schemas.openxmlformats.org/officeDocument/2006/relationships/image" Target="../media/image38.svg"/><Relationship Id="rId10" Type="http://schemas.openxmlformats.org/officeDocument/2006/relationships/hyperlink" Target="https://www.genpact.com/insight/crystal-clear-demand-and-supply-insights-with-digital" TargetMode="External"/><Relationship Id="rId4" Type="http://schemas.openxmlformats.org/officeDocument/2006/relationships/image" Target="../media/image36.png"/><Relationship Id="rId9" Type="http://schemas.openxmlformats.org/officeDocument/2006/relationships/image" Target="../media/image42.svg"/></Relationships>
</file>

<file path=ppt/slides/_rels/slide7.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7.jpeg"/><Relationship Id="rId7" Type="http://schemas.openxmlformats.org/officeDocument/2006/relationships/image" Target="../media/image40.svg"/><Relationship Id="rId12" Type="http://schemas.openxmlformats.org/officeDocument/2006/relationships/hyperlink" Target="https://genpactonline.sharepoint.com/sites/Client_Success/Client-Stories/SitePages/single-story.aspx?newsId=221" TargetMode="External"/><Relationship Id="rId2" Type="http://schemas.openxmlformats.org/officeDocument/2006/relationships/notesSlide" Target="../notesSlides/notesSlide4.xml"/><Relationship Id="rId1" Type="http://schemas.openxmlformats.org/officeDocument/2006/relationships/slideLayout" Target="../slideLayouts/slideLayout33.xml"/><Relationship Id="rId6" Type="http://schemas.openxmlformats.org/officeDocument/2006/relationships/image" Target="../media/image39.png"/><Relationship Id="rId11" Type="http://schemas.openxmlformats.org/officeDocument/2006/relationships/hyperlink" Target="https://www.genpact.com/insight/dropbox-cuts-its-procurement-cycle-by-50-and-counting-with-genpact-and-servicenow" TargetMode="External"/><Relationship Id="rId5" Type="http://schemas.openxmlformats.org/officeDocument/2006/relationships/image" Target="../media/image37.svg"/><Relationship Id="rId10" Type="http://schemas.openxmlformats.org/officeDocument/2006/relationships/image" Target="../media/image38.svg"/><Relationship Id="rId4" Type="http://schemas.openxmlformats.org/officeDocument/2006/relationships/image" Target="../media/image36.png"/><Relationship Id="rId9" Type="http://schemas.openxmlformats.org/officeDocument/2006/relationships/image" Target="../media/image42.svg"/></Relationships>
</file>

<file path=ppt/slides/_rels/slide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8.jpeg"/><Relationship Id="rId7" Type="http://schemas.openxmlformats.org/officeDocument/2006/relationships/image" Target="../media/image40.svg"/><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image" Target="../media/image39.png"/><Relationship Id="rId5" Type="http://schemas.openxmlformats.org/officeDocument/2006/relationships/image" Target="../media/image38.svg"/><Relationship Id="rId10" Type="http://schemas.openxmlformats.org/officeDocument/2006/relationships/hyperlink" Target="https://www.genpact.com/insight/generative-ai-accelerates-growth-for-a-global-cloud-provider" TargetMode="External"/><Relationship Id="rId4" Type="http://schemas.openxmlformats.org/officeDocument/2006/relationships/image" Target="../media/image36.png"/><Relationship Id="rId9" Type="http://schemas.openxmlformats.org/officeDocument/2006/relationships/image" Target="../media/image4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07159-42BA-0685-A45F-F1B67D68DFF1}"/>
            </a:ext>
          </a:extLst>
        </p:cNvPr>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37201C75-FE12-7D73-28B4-7C24CBA6DCD4}"/>
              </a:ext>
            </a:extLst>
          </p:cNvPr>
          <p:cNvCxnSpPr>
            <a:cxnSpLocks/>
          </p:cNvCxnSpPr>
          <p:nvPr/>
        </p:nvCxnSpPr>
        <p:spPr>
          <a:xfrm>
            <a:off x="241300" y="3191487"/>
            <a:ext cx="1153795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2" name="Slide Number Placeholder 1">
            <a:extLst>
              <a:ext uri="{FF2B5EF4-FFF2-40B4-BE49-F238E27FC236}">
                <a16:creationId xmlns:a16="http://schemas.microsoft.com/office/drawing/2014/main" id="{77456F0A-A57F-613E-5D18-869860386831}"/>
              </a:ext>
            </a:extLst>
          </p:cNvPr>
          <p:cNvSpPr>
            <a:spLocks noGrp="1"/>
          </p:cNvSpPr>
          <p:nvPr>
            <p:ph type="sldNum" idx="13"/>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 name="Title 3">
            <a:extLst>
              <a:ext uri="{FF2B5EF4-FFF2-40B4-BE49-F238E27FC236}">
                <a16:creationId xmlns:a16="http://schemas.microsoft.com/office/drawing/2014/main" id="{4F6B99B2-EF57-A8CD-E129-530F5BC3B772}"/>
              </a:ext>
            </a:extLst>
          </p:cNvPr>
          <p:cNvSpPr>
            <a:spLocks noGrp="1"/>
          </p:cNvSpPr>
          <p:nvPr>
            <p:ph type="title"/>
          </p:nvPr>
        </p:nvSpPr>
        <p:spPr>
          <a:xfrm>
            <a:off x="577850" y="1471078"/>
            <a:ext cx="6221342" cy="1720409"/>
          </a:xfrm>
        </p:spPr>
        <p:txBody>
          <a:bodyPr/>
          <a:lstStyle/>
          <a:p>
            <a:pPr marR="0" lvl="0" fontAlgn="auto">
              <a:lnSpc>
                <a:spcPct val="70000"/>
              </a:lnSpc>
              <a:buClrTx/>
              <a:tabLst/>
              <a:defRPr/>
            </a:pPr>
            <a:r>
              <a:rPr lang="en-IN" sz="8000">
                <a:solidFill>
                  <a:schemeClr val="tx1"/>
                </a:solidFill>
                <a:latin typeface="Funnel Sans ExtraBold" pitchFamily="2" charset="0"/>
              </a:rPr>
              <a:t>CLIENT STORIES</a:t>
            </a:r>
          </a:p>
        </p:txBody>
      </p:sp>
      <p:pic>
        <p:nvPicPr>
          <p:cNvPr id="6" name="Picture 5" descr="A glass swirly object with red and white swirls&#10;&#10;Description automatically generated">
            <a:extLst>
              <a:ext uri="{FF2B5EF4-FFF2-40B4-BE49-F238E27FC236}">
                <a16:creationId xmlns:a16="http://schemas.microsoft.com/office/drawing/2014/main" id="{829A9175-724E-36B6-D40E-29C211C16B2A}"/>
              </a:ext>
            </a:extLst>
          </p:cNvPr>
          <p:cNvPicPr>
            <a:picLocks noChangeAspect="1"/>
          </p:cNvPicPr>
          <p:nvPr/>
        </p:nvPicPr>
        <p:blipFill>
          <a:blip r:embed="rId2" cstate="screen">
            <a:extLst>
              <a:ext uri="{28A0092B-C50C-407E-A947-70E740481C1C}">
                <a14:useLocalDpi xmlns:a14="http://schemas.microsoft.com/office/drawing/2010/main"/>
              </a:ext>
            </a:extLst>
          </a:blip>
          <a:srcRect l="4259" t="10092" r="5093" b="16111"/>
          <a:stretch/>
        </p:blipFill>
        <p:spPr>
          <a:xfrm flipH="1">
            <a:off x="4191859" y="797675"/>
            <a:ext cx="7499350" cy="6105191"/>
          </a:xfrm>
          <a:prstGeom prst="rect">
            <a:avLst/>
          </a:prstGeom>
        </p:spPr>
      </p:pic>
      <p:sp>
        <p:nvSpPr>
          <p:cNvPr id="10" name="Rounded Rectangle 9">
            <a:extLst>
              <a:ext uri="{FF2B5EF4-FFF2-40B4-BE49-F238E27FC236}">
                <a16:creationId xmlns:a16="http://schemas.microsoft.com/office/drawing/2014/main" id="{364A9C3B-E223-1431-AA43-610F9AD115BC}"/>
              </a:ext>
            </a:extLst>
          </p:cNvPr>
          <p:cNvSpPr/>
          <p:nvPr/>
        </p:nvSpPr>
        <p:spPr>
          <a:xfrm>
            <a:off x="577850" y="3316545"/>
            <a:ext cx="3784600" cy="605909"/>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square" t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US" sz="14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High tech, communications, media, and entertainment, software, and platforms</a:t>
            </a:r>
          </a:p>
        </p:txBody>
      </p:sp>
      <p:grpSp>
        <p:nvGrpSpPr>
          <p:cNvPr id="12" name="Group 11">
            <a:extLst>
              <a:ext uri="{FF2B5EF4-FFF2-40B4-BE49-F238E27FC236}">
                <a16:creationId xmlns:a16="http://schemas.microsoft.com/office/drawing/2014/main" id="{D18D636E-4352-3219-BB05-97D4BB479FE6}"/>
              </a:ext>
            </a:extLst>
          </p:cNvPr>
          <p:cNvGrpSpPr/>
          <p:nvPr/>
        </p:nvGrpSpPr>
        <p:grpSpPr>
          <a:xfrm rot="5400000">
            <a:off x="3653474" y="4375212"/>
            <a:ext cx="907315" cy="222531"/>
            <a:chOff x="3612117" y="5791039"/>
            <a:chExt cx="526462" cy="129122"/>
          </a:xfrm>
        </p:grpSpPr>
        <p:pic>
          <p:nvPicPr>
            <p:cNvPr id="13" name="Graphic 12">
              <a:extLst>
                <a:ext uri="{FF2B5EF4-FFF2-40B4-BE49-F238E27FC236}">
                  <a16:creationId xmlns:a16="http://schemas.microsoft.com/office/drawing/2014/main" id="{7E84E1E1-E23A-7C56-6DF5-E52038709C3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12117" y="5791039"/>
              <a:ext cx="120062" cy="129122"/>
            </a:xfrm>
            <a:prstGeom prst="rect">
              <a:avLst/>
            </a:prstGeom>
          </p:spPr>
        </p:pic>
        <p:pic>
          <p:nvPicPr>
            <p:cNvPr id="14" name="Graphic 13">
              <a:extLst>
                <a:ext uri="{FF2B5EF4-FFF2-40B4-BE49-F238E27FC236}">
                  <a16:creationId xmlns:a16="http://schemas.microsoft.com/office/drawing/2014/main" id="{72264ED6-9A54-1380-3FD9-A7DA5E7CB5C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45467" y="5791039"/>
              <a:ext cx="120062" cy="129122"/>
            </a:xfrm>
            <a:prstGeom prst="rect">
              <a:avLst/>
            </a:prstGeom>
          </p:spPr>
        </p:pic>
        <p:pic>
          <p:nvPicPr>
            <p:cNvPr id="15" name="Graphic 14">
              <a:extLst>
                <a:ext uri="{FF2B5EF4-FFF2-40B4-BE49-F238E27FC236}">
                  <a16:creationId xmlns:a16="http://schemas.microsoft.com/office/drawing/2014/main" id="{45245E46-1A97-7E2E-3BCB-D8EFA17F3A2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78817" y="5791039"/>
              <a:ext cx="120062" cy="129122"/>
            </a:xfrm>
            <a:prstGeom prst="rect">
              <a:avLst/>
            </a:prstGeom>
          </p:spPr>
        </p:pic>
        <p:pic>
          <p:nvPicPr>
            <p:cNvPr id="16" name="Graphic 15">
              <a:extLst>
                <a:ext uri="{FF2B5EF4-FFF2-40B4-BE49-F238E27FC236}">
                  <a16:creationId xmlns:a16="http://schemas.microsoft.com/office/drawing/2014/main" id="{9EBC9469-BC19-7535-098F-668484066A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517" y="5791039"/>
              <a:ext cx="120062" cy="129122"/>
            </a:xfrm>
            <a:prstGeom prst="rect">
              <a:avLst/>
            </a:prstGeom>
          </p:spPr>
        </p:pic>
      </p:grpSp>
      <p:sp>
        <p:nvSpPr>
          <p:cNvPr id="5" name="Footer Placeholder 16">
            <a:extLst>
              <a:ext uri="{FF2B5EF4-FFF2-40B4-BE49-F238E27FC236}">
                <a16:creationId xmlns:a16="http://schemas.microsoft.com/office/drawing/2014/main" id="{6A54E519-5494-85A7-6AD1-DA725DE63EE6}"/>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1946204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5CB60-F7A5-CB6D-2F9C-0180DE3ED540}"/>
            </a:ext>
          </a:extLst>
        </p:cNvPr>
        <p:cNvGrpSpPr/>
        <p:nvPr/>
      </p:nvGrpSpPr>
      <p:grpSpPr>
        <a:xfrm>
          <a:off x="0" y="0"/>
          <a:ext cx="0" cy="0"/>
          <a:chOff x="0" y="0"/>
          <a:chExt cx="0" cy="0"/>
        </a:xfrm>
      </p:grpSpPr>
      <p:sp>
        <p:nvSpPr>
          <p:cNvPr id="2" name="Freeform: Shape 1">
            <a:extLst>
              <a:ext uri="{FF2B5EF4-FFF2-40B4-BE49-F238E27FC236}">
                <a16:creationId xmlns:a16="http://schemas.microsoft.com/office/drawing/2014/main" id="{79B148ED-B674-C12A-5E93-80A41207F53F}"/>
              </a:ext>
            </a:extLst>
          </p:cNvPr>
          <p:cNvSpPr/>
          <p:nvPr/>
        </p:nvSpPr>
        <p:spPr>
          <a:xfrm>
            <a:off x="-5064" y="1520800"/>
            <a:ext cx="5641874" cy="4770074"/>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solidFill>
                <a:srgbClr val="FFFDFF"/>
              </a:solidFill>
              <a:latin typeface="Funnel Sans" pitchFamily="2" charset="0"/>
            </a:endParaRPr>
          </a:p>
        </p:txBody>
      </p:sp>
      <p:sp>
        <p:nvSpPr>
          <p:cNvPr id="10" name="Rectangle: Rounded Corners 9">
            <a:extLst>
              <a:ext uri="{FF2B5EF4-FFF2-40B4-BE49-F238E27FC236}">
                <a16:creationId xmlns:a16="http://schemas.microsoft.com/office/drawing/2014/main" id="{BE0C691E-6BA2-6781-DC3F-722A01C84BB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11" name="Straight Connector 10">
            <a:extLst>
              <a:ext uri="{FF2B5EF4-FFF2-40B4-BE49-F238E27FC236}">
                <a16:creationId xmlns:a16="http://schemas.microsoft.com/office/drawing/2014/main" id="{6B72CF4C-FDC7-59B6-B729-F977665EF701}"/>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12" name="Straight Connector 11">
            <a:extLst>
              <a:ext uri="{FF2B5EF4-FFF2-40B4-BE49-F238E27FC236}">
                <a16:creationId xmlns:a16="http://schemas.microsoft.com/office/drawing/2014/main" id="{FE264FE5-5F21-718D-E09D-318B20A97CC3}"/>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3" name="Slide Number Placeholder 4">
            <a:extLst>
              <a:ext uri="{FF2B5EF4-FFF2-40B4-BE49-F238E27FC236}">
                <a16:creationId xmlns:a16="http://schemas.microsoft.com/office/drawing/2014/main" id="{8A3C84EC-FEEA-3DF2-0098-32FEDD895B89}"/>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5" name="Text Placeholder 62">
            <a:extLst>
              <a:ext uri="{FF2B5EF4-FFF2-40B4-BE49-F238E27FC236}">
                <a16:creationId xmlns:a16="http://schemas.microsoft.com/office/drawing/2014/main" id="{2AD5C661-7E7B-A082-440A-E121D7575AC9}"/>
              </a:ext>
            </a:extLst>
          </p:cNvPr>
          <p:cNvSpPr>
            <a:spLocks noGrp="1"/>
          </p:cNvSpPr>
          <p:nvPr>
            <p:ph type="body" idx="2"/>
          </p:nvPr>
        </p:nvSpPr>
        <p:spPr>
          <a:xfrm>
            <a:off x="645932" y="1659570"/>
            <a:ext cx="2444994" cy="1994889"/>
          </a:xfrm>
        </p:spPr>
        <p:txBody>
          <a:bodyPr/>
          <a:lstStyle/>
          <a:p>
            <a:pPr>
              <a:defRPr/>
            </a:pPr>
            <a:r>
              <a:rPr lang="en-US" sz="2000" b="0" dirty="0">
                <a:solidFill>
                  <a:schemeClr val="bg1"/>
                </a:solidFill>
                <a:latin typeface="Funnel Sans"/>
              </a:rPr>
              <a:t>VMware speeds up quoting turnaround time to bolster CX in a big way.</a:t>
            </a:r>
            <a:endParaRPr lang="en-GB" sz="2000" b="0" dirty="0">
              <a:solidFill>
                <a:schemeClr val="bg1"/>
              </a:solidFill>
            </a:endParaRPr>
          </a:p>
        </p:txBody>
      </p:sp>
      <p:sp>
        <p:nvSpPr>
          <p:cNvPr id="16" name="TextBox 15">
            <a:extLst>
              <a:ext uri="{FF2B5EF4-FFF2-40B4-BE49-F238E27FC236}">
                <a16:creationId xmlns:a16="http://schemas.microsoft.com/office/drawing/2014/main" id="{A5778244-4F25-1530-7106-CF3A9464C538}"/>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7" name="TextBox 16">
            <a:extLst>
              <a:ext uri="{FF2B5EF4-FFF2-40B4-BE49-F238E27FC236}">
                <a16:creationId xmlns:a16="http://schemas.microsoft.com/office/drawing/2014/main" id="{CDF6C8B7-8CA6-E473-FBC4-1DBA68C567C9}"/>
              </a:ext>
            </a:extLst>
          </p:cNvPr>
          <p:cNvSpPr txBox="1"/>
          <p:nvPr/>
        </p:nvSpPr>
        <p:spPr>
          <a:xfrm>
            <a:off x="8081567" y="2256333"/>
            <a:ext cx="3157450" cy="98064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Significant dip in legacy revenues</a:t>
            </a:r>
            <a:endParaRPr lang="en-US">
              <a:latin typeface="Funnel Sans"/>
            </a:endParaRPr>
          </a:p>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Lack of a single unified view of customers – difficult to gauge preferences and increase retention</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Scattered and unreliable data management systems making it difficult to uncover valuable consumer insights, impacting </a:t>
            </a:r>
            <a:r>
              <a:rPr lang="en-US" sz="900">
                <a:solidFill>
                  <a:srgbClr val="3F3F3F"/>
                </a:solidFill>
                <a:latin typeface="Funnel Sans"/>
              </a:rPr>
              <a:t>cross-sell</a:t>
            </a:r>
            <a:r>
              <a:rPr kumimoji="0" lang="en-US" sz="900" b="0" i="0" u="none" strike="noStrike" kern="0" cap="none" spc="0" normalizeH="0" baseline="0" noProof="0">
                <a:ln>
                  <a:noFill/>
                </a:ln>
                <a:solidFill>
                  <a:srgbClr val="3F3F3F"/>
                </a:solidFill>
                <a:effectLst/>
                <a:uLnTx/>
                <a:uFillTx/>
                <a:latin typeface="Funnel Sans"/>
                <a:cs typeface="Arial"/>
                <a:sym typeface="Arial"/>
              </a:rPr>
              <a:t> and </a:t>
            </a:r>
            <a:r>
              <a:rPr lang="en-US" sz="900">
                <a:solidFill>
                  <a:srgbClr val="3F3F3F"/>
                </a:solidFill>
                <a:latin typeface="Funnel Sans"/>
              </a:rPr>
              <a:t>upsell</a:t>
            </a:r>
            <a:r>
              <a:rPr kumimoji="0" lang="en-US" sz="900" b="0" i="0" u="none" strike="noStrike" kern="0" cap="none" spc="0" normalizeH="0" baseline="0" noProof="0">
                <a:ln>
                  <a:noFill/>
                </a:ln>
                <a:solidFill>
                  <a:srgbClr val="3F3F3F"/>
                </a:solidFill>
                <a:effectLst/>
                <a:uLnTx/>
                <a:uFillTx/>
                <a:latin typeface="Funnel Sans"/>
                <a:cs typeface="Arial"/>
                <a:sym typeface="Arial"/>
              </a:rPr>
              <a:t> opportunities</a:t>
            </a:r>
            <a:endParaRPr lang="en-US" sz="900" b="0" i="0" u="none" strike="noStrike" kern="0" cap="none" spc="0" normalizeH="0" baseline="0" noProof="0">
              <a:ln>
                <a:noFill/>
              </a:ln>
              <a:solidFill>
                <a:srgbClr val="3F3F3F"/>
              </a:solidFill>
              <a:effectLst/>
              <a:uLnTx/>
              <a:uFillTx/>
              <a:latin typeface="Funnel Sans"/>
              <a:cs typeface="Arial"/>
            </a:endParaRPr>
          </a:p>
        </p:txBody>
      </p:sp>
      <p:sp>
        <p:nvSpPr>
          <p:cNvPr id="18" name="TextBox 17">
            <a:extLst>
              <a:ext uri="{FF2B5EF4-FFF2-40B4-BE49-F238E27FC236}">
                <a16:creationId xmlns:a16="http://schemas.microsoft.com/office/drawing/2014/main" id="{F42CE191-2180-5823-BB46-B78E0D21C4DE}"/>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1886814A-EACE-DEC5-3244-F0B366E9EBBE}"/>
              </a:ext>
            </a:extLst>
          </p:cNvPr>
          <p:cNvSpPr txBox="1"/>
          <p:nvPr/>
        </p:nvSpPr>
        <p:spPr>
          <a:xfrm>
            <a:off x="4347141" y="2256333"/>
            <a:ext cx="3318058" cy="7421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lvl="3" indent="-215900" fontAlgn="base">
              <a:spcAft>
                <a:spcPts val="300"/>
              </a:spcAft>
              <a:buSzPct val="100000"/>
              <a:buBlip>
                <a:blip r:embed="rId3">
                  <a:extLst>
                    <a:ext uri="{96DAC541-7B7A-43D3-8B79-37D633B846F1}">
                      <asvg:svgBlip xmlns:asvg="http://schemas.microsoft.com/office/drawing/2016/SVG/main" r:embed="rId5"/>
                    </a:ext>
                  </a:extLst>
                </a:blip>
              </a:buBlip>
              <a:tabLst>
                <a:tab pos="358775" algn="l"/>
              </a:tabLst>
              <a:defRPr/>
            </a:pPr>
            <a:r>
              <a:rPr lang="en-GB" sz="900">
                <a:solidFill>
                  <a:srgbClr val="3F3F3F"/>
                </a:solidFill>
                <a:latin typeface="Funnel Sans"/>
              </a:rPr>
              <a:t>Configure, price, quote (CPQ) platforms</a:t>
            </a:r>
            <a:endParaRPr lang="en-US">
              <a:latin typeface="Funnel Sans"/>
            </a:endParaRPr>
          </a:p>
          <a:p>
            <a:pPr marL="215900" lvl="3" indent="-215900" fontAlgn="base">
              <a:spcAft>
                <a:spcPts val="300"/>
              </a:spcAft>
              <a:buSzPct val="100000"/>
              <a:buBlip>
                <a:blip r:embed="rId3">
                  <a:extLst>
                    <a:ext uri="{96DAC541-7B7A-43D3-8B79-37D633B846F1}">
                      <asvg:svgBlip xmlns:asvg="http://schemas.microsoft.com/office/drawing/2016/SVG/main" r:embed="rId5"/>
                    </a:ext>
                  </a:extLst>
                </a:blip>
              </a:buBlip>
              <a:tabLst>
                <a:tab pos="358775" algn="l"/>
              </a:tabLst>
              <a:defRPr/>
            </a:pPr>
            <a:r>
              <a:rPr lang="en-GB" sz="900">
                <a:solidFill>
                  <a:srgbClr val="3F3F3F"/>
                </a:solidFill>
                <a:latin typeface="Funnel Sans"/>
              </a:rPr>
              <a:t>API-based framework</a:t>
            </a:r>
          </a:p>
          <a:p>
            <a:pPr marL="215900" lvl="3" indent="-215900" fontAlgn="base">
              <a:spcAft>
                <a:spcPts val="300"/>
              </a:spcAft>
              <a:buSzPct val="100000"/>
              <a:buBlip>
                <a:blip r:embed="rId3">
                  <a:extLst>
                    <a:ext uri="{96DAC541-7B7A-43D3-8B79-37D633B846F1}">
                      <asvg:svgBlip xmlns:asvg="http://schemas.microsoft.com/office/drawing/2016/SVG/main" r:embed="rId5"/>
                    </a:ext>
                  </a:extLst>
                </a:blip>
              </a:buBlip>
              <a:tabLst>
                <a:tab pos="358775" algn="l"/>
              </a:tabLst>
              <a:defRPr/>
            </a:pPr>
            <a:r>
              <a:rPr lang="en-GB" sz="900">
                <a:solidFill>
                  <a:srgbClr val="3F3F3F"/>
                </a:solidFill>
                <a:latin typeface="Funnel Sans"/>
              </a:rPr>
              <a:t>Quote renewals</a:t>
            </a:r>
          </a:p>
          <a:p>
            <a:pPr marL="215900" lvl="3" indent="-215900" fontAlgn="base">
              <a:spcAft>
                <a:spcPts val="300"/>
              </a:spcAft>
              <a:buSzPct val="100000"/>
              <a:buBlip>
                <a:blip r:embed="rId3">
                  <a:extLst>
                    <a:ext uri="{96DAC541-7B7A-43D3-8B79-37D633B846F1}">
                      <asvg:svgBlip xmlns:asvg="http://schemas.microsoft.com/office/drawing/2016/SVG/main" r:embed="rId5"/>
                    </a:ext>
                  </a:extLst>
                </a:blip>
              </a:buBlip>
              <a:tabLst>
                <a:tab pos="358775" algn="l"/>
              </a:tabLst>
              <a:defRPr/>
            </a:pPr>
            <a:r>
              <a:rPr lang="en-GB" sz="900">
                <a:solidFill>
                  <a:srgbClr val="3F3F3F"/>
                </a:solidFill>
                <a:latin typeface="Funnel Sans"/>
              </a:rPr>
              <a:t>Deal management</a:t>
            </a:r>
          </a:p>
        </p:txBody>
      </p:sp>
      <p:sp>
        <p:nvSpPr>
          <p:cNvPr id="20" name="TextBox 19">
            <a:extLst>
              <a:ext uri="{FF2B5EF4-FFF2-40B4-BE49-F238E27FC236}">
                <a16:creationId xmlns:a16="http://schemas.microsoft.com/office/drawing/2014/main" id="{5EF7B7AA-381B-FC61-FFCA-A7C85920AFC2}"/>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6431DE4D-B78A-105D-7CFB-521F3DC4758B}"/>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70E32028-92CF-92CE-FB13-E55F6974ECCE}"/>
              </a:ext>
            </a:extLst>
          </p:cNvPr>
          <p:cNvSpPr txBox="1"/>
          <p:nvPr/>
        </p:nvSpPr>
        <p:spPr>
          <a:xfrm>
            <a:off x="4347141" y="4273936"/>
            <a:ext cx="3353610" cy="121917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Designed and deployed a scalable and reusable installed base (IB) quote creation platform – Augmented Configure, Price, and Quote (CPQ) – to complement the legacy CPQ with a separate powerful computing engine to calculate lengthy and complex quotes faster</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Implemented a single dashboard that gives a clear, comprehensive picture of the customer journey with respect to license agreements</a:t>
            </a:r>
          </a:p>
        </p:txBody>
      </p:sp>
      <p:grpSp>
        <p:nvGrpSpPr>
          <p:cNvPr id="23" name="Group 22">
            <a:extLst>
              <a:ext uri="{FF2B5EF4-FFF2-40B4-BE49-F238E27FC236}">
                <a16:creationId xmlns:a16="http://schemas.microsoft.com/office/drawing/2014/main" id="{00533F50-056C-2485-1B86-07FCF2449BA9}"/>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B293FAA5-8A63-4A7C-EF61-193537314063}"/>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152FD500-B634-E28E-47B5-8985ECEAA9E3}"/>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29F9179D-D079-570A-6088-8EB756B8B569}"/>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4FAAF56C-51A1-E7E0-0DEF-CA2BA9881973}"/>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D0D3F7CA-9217-250D-0B38-0B14BBA97DEF}"/>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E4BCE923-F330-6503-5ABC-220B41AEB3EB}"/>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15DFD704-E886-B1BC-F991-0D8164109B75}"/>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34588297-668B-F605-9EE0-0AA8A416D082}"/>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D5E51EF5-7264-9B54-B5B8-1655E9DAE025}"/>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CDBC5E95-D9A4-FE72-FE0A-51850068A7E4}"/>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0EFC989C-ADFD-879F-DDAD-2E3C55696CBA}"/>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1EBBF712-AE69-3ADD-BE35-3FF8F745778C}"/>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0E41E8DB-38D2-95A3-C6E6-8C6F604FE80A}"/>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BE7DC0D3-093D-6BAF-E618-FD6BEE94EF4D}"/>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97F6C060-04D3-BF55-0CF5-8146766AF555}"/>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E554684-44F4-D488-A1EA-C2EE138300E5}"/>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9CF88EAB-150F-5E69-DB30-FDB9881F0C15}"/>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F099A5A8-5DE8-649E-7E9B-4E3F48EF3B88}"/>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F30AA244-7C18-3AB6-1FF9-6BD0334FE5A4}"/>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CC2CB1D4-15B5-776B-C1F8-1D185DB7EA6F}"/>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DB639A4C-392D-DDE8-30D0-17DB297F7D16}"/>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3A7762AC-32FA-4670-9CD3-FBEDD749D5E4}"/>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61C12FCE-255A-F86F-1C26-69AC80B3E9EC}"/>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47D1D6A3-4E88-EBCD-DA74-3951C8C67A0C}"/>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E96452CF-7F2C-CB71-33A3-B059A6DC3D85}"/>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5051851F-27C1-7BF9-DCDE-99EDD61CDE1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CC72A3A4-513B-DB87-647A-97129943EB9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51" name="TextBox 50">
            <a:extLst>
              <a:ext uri="{FF2B5EF4-FFF2-40B4-BE49-F238E27FC236}">
                <a16:creationId xmlns:a16="http://schemas.microsoft.com/office/drawing/2014/main" id="{10B82596-D7E8-5C78-8E39-D6DE9F7C398C}"/>
              </a:ext>
            </a:extLst>
          </p:cNvPr>
          <p:cNvSpPr txBox="1"/>
          <p:nvPr/>
        </p:nvSpPr>
        <p:spPr>
          <a:xfrm>
            <a:off x="8081566" y="4270171"/>
            <a:ext cx="3547215" cy="8806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83% faster quote creation for a better customer experience</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Higher productivity with the easy scaling up of Augmented CPQ</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Seamless enterprise license agreement management</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Accelerated turnaround time for instant quotes</a:t>
            </a:r>
            <a:endParaRPr kumimoji="0" lang="en-GB" sz="900" b="0" i="0" u="none" strike="noStrike" kern="0" cap="none" spc="0" normalizeH="0" baseline="0" noProof="0">
              <a:ln>
                <a:noFill/>
              </a:ln>
              <a:solidFill>
                <a:srgbClr val="3F3F3F"/>
              </a:solidFill>
              <a:effectLst/>
              <a:uLnTx/>
              <a:uFillTx/>
              <a:latin typeface="Funnel Sans" pitchFamily="2" charset="0"/>
              <a:cs typeface="Arial"/>
              <a:sym typeface="Arial"/>
            </a:endParaRPr>
          </a:p>
        </p:txBody>
      </p:sp>
      <p:sp>
        <p:nvSpPr>
          <p:cNvPr id="53" name="Rounded Rectangle 26">
            <a:extLst>
              <a:ext uri="{FF2B5EF4-FFF2-40B4-BE49-F238E27FC236}">
                <a16:creationId xmlns:a16="http://schemas.microsoft.com/office/drawing/2014/main" id="{6603BF6F-BCC2-7270-8318-E210274529C1}"/>
              </a:ext>
            </a:extLst>
          </p:cNvPr>
          <p:cNvSpPr/>
          <p:nvPr/>
        </p:nvSpPr>
        <p:spPr>
          <a:xfrm>
            <a:off x="9259824" y="283140"/>
            <a:ext cx="2252156"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Sales and commercial | High tech</a:t>
            </a:r>
          </a:p>
        </p:txBody>
      </p:sp>
      <p:sp>
        <p:nvSpPr>
          <p:cNvPr id="3" name="TextBox 2">
            <a:hlinkClick r:id="rId10"/>
            <a:extLst>
              <a:ext uri="{FF2B5EF4-FFF2-40B4-BE49-F238E27FC236}">
                <a16:creationId xmlns:a16="http://schemas.microsoft.com/office/drawing/2014/main" id="{58E98C86-BEE2-DF8D-181F-E168A80BBA27}"/>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4" name="TextBox 3">
            <a:hlinkClick r:id="rId11"/>
            <a:extLst>
              <a:ext uri="{FF2B5EF4-FFF2-40B4-BE49-F238E27FC236}">
                <a16:creationId xmlns:a16="http://schemas.microsoft.com/office/drawing/2014/main" id="{87F9A8FD-85AD-BF02-5078-A2F498BA75EF}"/>
              </a:ext>
            </a:extLst>
          </p:cNvPr>
          <p:cNvSpPr txBox="1"/>
          <p:nvPr/>
        </p:nvSpPr>
        <p:spPr>
          <a:xfrm>
            <a:off x="1830925" y="5615073"/>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7" name="Title 1">
            <a:extLst>
              <a:ext uri="{FF2B5EF4-FFF2-40B4-BE49-F238E27FC236}">
                <a16:creationId xmlns:a16="http://schemas.microsoft.com/office/drawing/2014/main" id="{B930D9FA-7EEB-66CC-8200-DFA6FDEE98CA}"/>
              </a:ext>
            </a:extLst>
          </p:cNvPr>
          <p:cNvSpPr txBox="1">
            <a:spLocks/>
          </p:cNvSpPr>
          <p:nvPr/>
        </p:nvSpPr>
        <p:spPr>
          <a:xfrm>
            <a:off x="1258300" y="387589"/>
            <a:ext cx="6653709"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latin typeface="Funnel Sans ExtraBold"/>
              </a:rPr>
              <a:t>Renewals transformation bolsters CX for VMware </a:t>
            </a:r>
            <a:endParaRPr lang="en-US"/>
          </a:p>
        </p:txBody>
      </p:sp>
      <p:sp>
        <p:nvSpPr>
          <p:cNvPr id="5" name="Footer Placeholder 16">
            <a:extLst>
              <a:ext uri="{FF2B5EF4-FFF2-40B4-BE49-F238E27FC236}">
                <a16:creationId xmlns:a16="http://schemas.microsoft.com/office/drawing/2014/main" id="{207E4110-1D79-5EF1-8D8B-F9F77FEE58E0}"/>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513112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124A3-E7D0-C6CC-0810-65570EAADCB3}"/>
            </a:ext>
          </a:extLst>
        </p:cNvPr>
        <p:cNvGrpSpPr/>
        <p:nvPr/>
      </p:nvGrpSpPr>
      <p:grpSpPr>
        <a:xfrm>
          <a:off x="0" y="0"/>
          <a:ext cx="0" cy="0"/>
          <a:chOff x="0" y="0"/>
          <a:chExt cx="0" cy="0"/>
        </a:xfrm>
      </p:grpSpPr>
      <p:sp>
        <p:nvSpPr>
          <p:cNvPr id="2" name="Freeform: Shape 1">
            <a:extLst>
              <a:ext uri="{FF2B5EF4-FFF2-40B4-BE49-F238E27FC236}">
                <a16:creationId xmlns:a16="http://schemas.microsoft.com/office/drawing/2014/main" id="{D324403F-A962-9661-D02D-DA0B5AD5036A}"/>
              </a:ext>
            </a:extLst>
          </p:cNvPr>
          <p:cNvSpPr/>
          <p:nvPr/>
        </p:nvSpPr>
        <p:spPr>
          <a:xfrm>
            <a:off x="-5064" y="1520800"/>
            <a:ext cx="5641874" cy="4770074"/>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solidFill>
                <a:srgbClr val="FFFDFF"/>
              </a:solidFill>
              <a:latin typeface="Aptos" panose="02110004020202020204"/>
            </a:endParaRPr>
          </a:p>
        </p:txBody>
      </p:sp>
      <p:sp>
        <p:nvSpPr>
          <p:cNvPr id="10" name="Rectangle: Rounded Corners 9">
            <a:extLst>
              <a:ext uri="{FF2B5EF4-FFF2-40B4-BE49-F238E27FC236}">
                <a16:creationId xmlns:a16="http://schemas.microsoft.com/office/drawing/2014/main" id="{58716BEE-5AE8-D337-3AFC-A94F352EB084}"/>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11" name="Straight Connector 10">
            <a:extLst>
              <a:ext uri="{FF2B5EF4-FFF2-40B4-BE49-F238E27FC236}">
                <a16:creationId xmlns:a16="http://schemas.microsoft.com/office/drawing/2014/main" id="{0C5BF8A6-1C79-57FF-C50E-2302F7EAB939}"/>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12" name="Straight Connector 11">
            <a:extLst>
              <a:ext uri="{FF2B5EF4-FFF2-40B4-BE49-F238E27FC236}">
                <a16:creationId xmlns:a16="http://schemas.microsoft.com/office/drawing/2014/main" id="{5635BFD0-F036-D0AA-6227-11B9978C6356}"/>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3" name="Slide Number Placeholder 4">
            <a:extLst>
              <a:ext uri="{FF2B5EF4-FFF2-40B4-BE49-F238E27FC236}">
                <a16:creationId xmlns:a16="http://schemas.microsoft.com/office/drawing/2014/main" id="{8EC22FB5-B07D-79A1-1A8D-CBB0B66C709E}"/>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5" name="Text Placeholder 62">
            <a:extLst>
              <a:ext uri="{FF2B5EF4-FFF2-40B4-BE49-F238E27FC236}">
                <a16:creationId xmlns:a16="http://schemas.microsoft.com/office/drawing/2014/main" id="{31D08188-33D1-BD89-D621-58FE10303520}"/>
              </a:ext>
            </a:extLst>
          </p:cNvPr>
          <p:cNvSpPr>
            <a:spLocks noGrp="1"/>
          </p:cNvSpPr>
          <p:nvPr>
            <p:ph type="body" idx="2"/>
          </p:nvPr>
        </p:nvSpPr>
        <p:spPr>
          <a:xfrm>
            <a:off x="645932" y="1659570"/>
            <a:ext cx="2783793" cy="1994889"/>
          </a:xfrm>
        </p:spPr>
        <p:txBody>
          <a:bodyPr/>
          <a:lstStyle/>
          <a:p>
            <a:pPr>
              <a:defRPr/>
            </a:pPr>
            <a:r>
              <a:rPr lang="en-US" sz="2000" b="0">
                <a:solidFill>
                  <a:schemeClr val="bg1"/>
                </a:solidFill>
                <a:latin typeface="Funnel Sans"/>
              </a:rPr>
              <a:t>A leading media and entertainment conglomerate enhanced customer experience with a cloud-based, data-driven platform.</a:t>
            </a:r>
            <a:endParaRPr lang="en-US" sz="2000" b="0">
              <a:solidFill>
                <a:schemeClr val="bg1"/>
              </a:solidFill>
            </a:endParaRPr>
          </a:p>
        </p:txBody>
      </p:sp>
      <p:sp>
        <p:nvSpPr>
          <p:cNvPr id="16" name="TextBox 15">
            <a:extLst>
              <a:ext uri="{FF2B5EF4-FFF2-40B4-BE49-F238E27FC236}">
                <a16:creationId xmlns:a16="http://schemas.microsoft.com/office/drawing/2014/main" id="{F591973B-8919-53A4-D3B8-6CBC52A66C84}"/>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7" name="TextBox 16">
            <a:extLst>
              <a:ext uri="{FF2B5EF4-FFF2-40B4-BE49-F238E27FC236}">
                <a16:creationId xmlns:a16="http://schemas.microsoft.com/office/drawing/2014/main" id="{8CAA5422-5B77-CBE8-2E4C-69E4537EB502}"/>
              </a:ext>
            </a:extLst>
          </p:cNvPr>
          <p:cNvSpPr txBox="1"/>
          <p:nvPr/>
        </p:nvSpPr>
        <p:spPr>
          <a:xfrm>
            <a:off x="8081567" y="2256333"/>
            <a:ext cx="3157450" cy="80367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Lack of a single unified view of customers – difficult to gauge preferences and increase retention</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Scattered and unreliable data management systems making it difficult to uncover valuable consumer insights, impacting cross- and up-sell opportunities</a:t>
            </a:r>
          </a:p>
        </p:txBody>
      </p:sp>
      <p:sp>
        <p:nvSpPr>
          <p:cNvPr id="18" name="TextBox 17">
            <a:extLst>
              <a:ext uri="{FF2B5EF4-FFF2-40B4-BE49-F238E27FC236}">
                <a16:creationId xmlns:a16="http://schemas.microsoft.com/office/drawing/2014/main" id="{B15E7464-29B5-5D3F-AB27-F485F3B6764B}"/>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54B045F7-7D48-FC27-90D4-0A4BDC8DDE95}"/>
              </a:ext>
            </a:extLst>
          </p:cNvPr>
          <p:cNvSpPr txBox="1"/>
          <p:nvPr/>
        </p:nvSpPr>
        <p:spPr>
          <a:xfrm>
            <a:off x="4347141" y="2256333"/>
            <a:ext cx="3318058" cy="91908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lvl="3" indent="-216000" defTabSz="914400" eaLnBrk="1" fontAlgn="base" latinLnBrk="0" hangingPunct="1">
              <a:spcAft>
                <a:spcPts val="300"/>
              </a:spcAft>
              <a:buSzPct val="100000"/>
              <a:buBlip>
                <a:blip r:embed="rId3">
                  <a:extLst>
                    <a:ext uri="{96DAC541-7B7A-43D3-8B79-37D633B846F1}">
                      <asvg:svgBlip xmlns:asvg="http://schemas.microsoft.com/office/drawing/2016/SVG/main" r:embed="rId4"/>
                    </a:ext>
                  </a:extLst>
                </a:blip>
              </a:buBlip>
              <a:tabLst>
                <a:tab pos="358775" algn="l"/>
              </a:tabLst>
              <a:defRPr/>
            </a:pPr>
            <a:r>
              <a:rPr lang="en-US" sz="900">
                <a:solidFill>
                  <a:srgbClr val="3F3F3F"/>
                </a:solidFill>
                <a:latin typeface="Funnel Sans" pitchFamily="2" charset="0"/>
              </a:rPr>
              <a:t>Cloud Services</a:t>
            </a:r>
          </a:p>
          <a:p>
            <a:pPr marL="216000" lvl="3" indent="-216000" defTabSz="914400" eaLnBrk="1" fontAlgn="base" latinLnBrk="0" hangingPunct="1">
              <a:spcAft>
                <a:spcPts val="300"/>
              </a:spcAft>
              <a:buSzPct val="100000"/>
              <a:buBlip>
                <a:blip r:embed="rId3">
                  <a:extLst>
                    <a:ext uri="{96DAC541-7B7A-43D3-8B79-37D633B846F1}">
                      <asvg:svgBlip xmlns:asvg="http://schemas.microsoft.com/office/drawing/2016/SVG/main" r:embed="rId4"/>
                    </a:ext>
                  </a:extLst>
                </a:blip>
              </a:buBlip>
              <a:tabLst>
                <a:tab pos="358775" algn="l"/>
              </a:tabLst>
              <a:defRPr/>
            </a:pPr>
            <a:r>
              <a:rPr lang="en-US" sz="900">
                <a:solidFill>
                  <a:srgbClr val="3F3F3F"/>
                </a:solidFill>
                <a:latin typeface="Funnel Sans" pitchFamily="2" charset="0"/>
              </a:rPr>
              <a:t>Amazon Web Services (AWS)</a:t>
            </a:r>
          </a:p>
          <a:p>
            <a:pPr marL="216000" lvl="3" indent="-216000" defTabSz="914400" eaLnBrk="1" fontAlgn="base" latinLnBrk="0" hangingPunct="1">
              <a:spcAft>
                <a:spcPts val="300"/>
              </a:spcAft>
              <a:buSzPct val="100000"/>
              <a:buBlip>
                <a:blip r:embed="rId3">
                  <a:extLst>
                    <a:ext uri="{96DAC541-7B7A-43D3-8B79-37D633B846F1}">
                      <asvg:svgBlip xmlns:asvg="http://schemas.microsoft.com/office/drawing/2016/SVG/main" r:embed="rId4"/>
                    </a:ext>
                  </a:extLst>
                </a:blip>
              </a:buBlip>
              <a:tabLst>
                <a:tab pos="358775" algn="l"/>
              </a:tabLst>
              <a:defRPr/>
            </a:pPr>
            <a:r>
              <a:rPr lang="en-US" sz="900">
                <a:solidFill>
                  <a:srgbClr val="3F3F3F"/>
                </a:solidFill>
                <a:latin typeface="Funnel Sans" pitchFamily="2" charset="0"/>
              </a:rPr>
              <a:t>Data Insights</a:t>
            </a:r>
          </a:p>
          <a:p>
            <a:pPr marL="216000" lvl="3" indent="-216000" defTabSz="914400" eaLnBrk="1" fontAlgn="base" latinLnBrk="0" hangingPunct="1">
              <a:spcAft>
                <a:spcPts val="300"/>
              </a:spcAft>
              <a:buSzPct val="100000"/>
              <a:buBlip>
                <a:blip r:embed="rId3">
                  <a:extLst>
                    <a:ext uri="{96DAC541-7B7A-43D3-8B79-37D633B846F1}">
                      <asvg:svgBlip xmlns:asvg="http://schemas.microsoft.com/office/drawing/2016/SVG/main" r:embed="rId4"/>
                    </a:ext>
                  </a:extLst>
                </a:blip>
              </a:buBlip>
              <a:tabLst>
                <a:tab pos="358775" algn="l"/>
              </a:tabLst>
              <a:defRPr/>
            </a:pPr>
            <a:r>
              <a:rPr lang="en-US" sz="900">
                <a:solidFill>
                  <a:srgbClr val="3F3F3F"/>
                </a:solidFill>
                <a:latin typeface="Funnel Sans" pitchFamily="2" charset="0"/>
              </a:rPr>
              <a:t>Experience</a:t>
            </a:r>
          </a:p>
          <a:p>
            <a:pPr marL="216000" lvl="3" indent="-216000" defTabSz="914400" eaLnBrk="1" fontAlgn="base" latinLnBrk="0" hangingPunct="1">
              <a:spcAft>
                <a:spcPts val="300"/>
              </a:spcAft>
              <a:buSzPct val="100000"/>
              <a:buBlip>
                <a:blip r:embed="rId3">
                  <a:extLst>
                    <a:ext uri="{96DAC541-7B7A-43D3-8B79-37D633B846F1}">
                      <asvg:svgBlip xmlns:asvg="http://schemas.microsoft.com/office/drawing/2016/SVG/main" r:embed="rId4"/>
                    </a:ext>
                  </a:extLst>
                </a:blip>
              </a:buBlip>
              <a:tabLst>
                <a:tab pos="358775" algn="l"/>
              </a:tabLst>
              <a:defRPr/>
            </a:pPr>
            <a:r>
              <a:rPr lang="en-US" sz="900">
                <a:solidFill>
                  <a:srgbClr val="3F3F3F"/>
                </a:solidFill>
                <a:latin typeface="Funnel Sans" pitchFamily="2" charset="0"/>
              </a:rPr>
              <a:t>Snowflake</a:t>
            </a:r>
          </a:p>
        </p:txBody>
      </p:sp>
      <p:sp>
        <p:nvSpPr>
          <p:cNvPr id="20" name="TextBox 19">
            <a:extLst>
              <a:ext uri="{FF2B5EF4-FFF2-40B4-BE49-F238E27FC236}">
                <a16:creationId xmlns:a16="http://schemas.microsoft.com/office/drawing/2014/main" id="{C51F218D-D416-7B97-DC1A-D9FDF91D5891}"/>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70AADD68-681E-E6D2-9C32-0F71B983E472}"/>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FFE72707-AA35-60EB-DFF8-ED367B54A830}"/>
              </a:ext>
            </a:extLst>
          </p:cNvPr>
          <p:cNvSpPr txBox="1"/>
          <p:nvPr/>
        </p:nvSpPr>
        <p:spPr>
          <a:xfrm>
            <a:off x="4347141" y="4273936"/>
            <a:ext cx="3353610" cy="11191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Created cloud-based (AWS), data-driven platform unifying consumer data from multiple sources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Modernized existing legacy cloud-based and data analytics systems (leveraging Snowflake)</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Migrated offline data and other third-party data into comprehensive cloud-based platform which unified three major on-premise systems</a:t>
            </a:r>
          </a:p>
        </p:txBody>
      </p:sp>
      <p:grpSp>
        <p:nvGrpSpPr>
          <p:cNvPr id="23" name="Group 22">
            <a:extLst>
              <a:ext uri="{FF2B5EF4-FFF2-40B4-BE49-F238E27FC236}">
                <a16:creationId xmlns:a16="http://schemas.microsoft.com/office/drawing/2014/main" id="{F2E2DB4D-B11F-B9E2-698D-E51F207B72FF}"/>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D17D18FB-764D-060E-4E00-8FBB7489489E}"/>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538846A8-7AF5-C760-8C74-459BDE7A0515}"/>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28F51E2D-1848-37BE-8B7B-DBF0F217CAFB}"/>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892A431F-2097-CB5D-2B96-BCB3A12B84DF}"/>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674C02D8-FCCC-CC08-F17A-FC17AE165B71}"/>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11DEB00C-5DB3-32B3-F664-B5F7623B3833}"/>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02EA2934-1439-FD17-E08B-F410014E7800}"/>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076E6D65-7E18-5AD2-84E8-E89CF3F9A97F}"/>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CC592D87-F3EF-9816-E0CC-2F214B93371A}"/>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7948DC77-B011-8C0B-013B-D10DC7071901}"/>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520A617A-7E37-03EA-E6D3-22E619221428}"/>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550D4E45-5BC9-99A5-629A-608165D6C0C4}"/>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37031D4A-415B-095C-F4D1-A9D318A4190B}"/>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25B043CE-9F1D-02FA-5E66-713E0538F63E}"/>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7B4949DB-842A-BBF8-5D8E-A1830E6F6617}"/>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260689EF-60BA-E7B0-7981-D84C65429E63}"/>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8DC048C7-8188-AEAA-10E9-CBB3A68E4BBD}"/>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95514FD3-A304-7912-B2C1-5C4E51B5C11C}"/>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5B7168D8-73FF-5C06-468E-BBE2C5D515AB}"/>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E501B32F-8C77-70CA-B4A9-5D7B495FDA69}"/>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66DCA6B0-B632-5DC5-E128-E8BF9DE59EF5}"/>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7D493BA9-F7D9-9F54-D647-E96B87B4095E}"/>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1BA96A94-FB07-A717-B0DD-BDAC73894D1B}"/>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621BB653-3CD6-14EE-5F18-B23323DB2682}"/>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8D6D89A8-CB71-5133-2A42-70F271CC0568}"/>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62A63CF3-C5F5-D869-E120-5A772BC4E0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20D4447E-5C65-E829-F8E2-4EC99FD162C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33768" y="3773623"/>
            <a:ext cx="352810" cy="445798"/>
          </a:xfrm>
          <a:prstGeom prst="rect">
            <a:avLst/>
          </a:prstGeom>
        </p:spPr>
      </p:pic>
      <p:sp>
        <p:nvSpPr>
          <p:cNvPr id="51" name="TextBox 50">
            <a:extLst>
              <a:ext uri="{FF2B5EF4-FFF2-40B4-BE49-F238E27FC236}">
                <a16:creationId xmlns:a16="http://schemas.microsoft.com/office/drawing/2014/main" id="{D2A26F75-D578-6F14-DAE5-B72AA15CACE0}"/>
              </a:ext>
            </a:extLst>
          </p:cNvPr>
          <p:cNvSpPr txBox="1"/>
          <p:nvPr/>
        </p:nvSpPr>
        <p:spPr>
          <a:xfrm>
            <a:off x="8081566" y="4270171"/>
            <a:ext cx="3547215" cy="11191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Enhanced consumer experience and increased retention with the help of a unified platform</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Optimized marketing and drove new revenue streams across all consumer channels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3">
                  <a:extLst>
                    <a:ext uri="{96DAC541-7B7A-43D3-8B79-37D633B846F1}">
                      <asvg:svgBlip xmlns:asvg="http://schemas.microsoft.com/office/drawing/2016/SVG/main" r:embed="rId4"/>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Increased revenue with improved prediction of consumer patterns, and ensuring stock availability for popular merchandise</a:t>
            </a:r>
          </a:p>
        </p:txBody>
      </p:sp>
      <p:sp>
        <p:nvSpPr>
          <p:cNvPr id="53" name="Rounded Rectangle 26">
            <a:extLst>
              <a:ext uri="{FF2B5EF4-FFF2-40B4-BE49-F238E27FC236}">
                <a16:creationId xmlns:a16="http://schemas.microsoft.com/office/drawing/2014/main" id="{87820B21-5F9D-A811-1C5C-6BCED75F0ECE}"/>
              </a:ext>
            </a:extLst>
          </p:cNvPr>
          <p:cNvSpPr/>
          <p:nvPr/>
        </p:nvSpPr>
        <p:spPr>
          <a:xfrm>
            <a:off x="9259824" y="283140"/>
            <a:ext cx="2252156"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Sales and commercial | High tech</a:t>
            </a:r>
          </a:p>
        </p:txBody>
      </p:sp>
      <p:sp>
        <p:nvSpPr>
          <p:cNvPr id="6" name="TextBox 5">
            <a:hlinkClick r:id="rId9"/>
            <a:extLst>
              <a:ext uri="{FF2B5EF4-FFF2-40B4-BE49-F238E27FC236}">
                <a16:creationId xmlns:a16="http://schemas.microsoft.com/office/drawing/2014/main" id="{D1035B90-20E5-76FA-E301-0F51E4891AB4}"/>
              </a:ext>
            </a:extLst>
          </p:cNvPr>
          <p:cNvSpPr txBox="1"/>
          <p:nvPr/>
        </p:nvSpPr>
        <p:spPr>
          <a:xfrm>
            <a:off x="318039" y="5615073"/>
            <a:ext cx="1556481"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Video Case Study</a:t>
            </a:r>
          </a:p>
        </p:txBody>
      </p:sp>
      <p:sp>
        <p:nvSpPr>
          <p:cNvPr id="7" name="TextBox 6">
            <a:hlinkClick r:id="rId10"/>
            <a:extLst>
              <a:ext uri="{FF2B5EF4-FFF2-40B4-BE49-F238E27FC236}">
                <a16:creationId xmlns:a16="http://schemas.microsoft.com/office/drawing/2014/main" id="{0FB8BB7B-7C6D-6539-7E1A-0A69C976BDAB}"/>
              </a:ext>
            </a:extLst>
          </p:cNvPr>
          <p:cNvSpPr txBox="1"/>
          <p:nvPr/>
        </p:nvSpPr>
        <p:spPr>
          <a:xfrm>
            <a:off x="2070464" y="5615073"/>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4" name="Title 1">
            <a:extLst>
              <a:ext uri="{FF2B5EF4-FFF2-40B4-BE49-F238E27FC236}">
                <a16:creationId xmlns:a16="http://schemas.microsoft.com/office/drawing/2014/main" id="{ED4691DF-DE13-927E-3617-B27CDD5FB90D}"/>
              </a:ext>
            </a:extLst>
          </p:cNvPr>
          <p:cNvSpPr txBox="1">
            <a:spLocks/>
          </p:cNvSpPr>
          <p:nvPr/>
        </p:nvSpPr>
        <p:spPr>
          <a:xfrm>
            <a:off x="1258300" y="430721"/>
            <a:ext cx="7243180" cy="1097751"/>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latin typeface="Funnel Sans ExtraBold"/>
              </a:rPr>
              <a:t>Cloud-based, data-driven platform​ bolsters CX for client </a:t>
            </a:r>
            <a:endParaRPr lang="en-US"/>
          </a:p>
        </p:txBody>
      </p:sp>
      <p:sp>
        <p:nvSpPr>
          <p:cNvPr id="3" name="Footer Placeholder 16">
            <a:extLst>
              <a:ext uri="{FF2B5EF4-FFF2-40B4-BE49-F238E27FC236}">
                <a16:creationId xmlns:a16="http://schemas.microsoft.com/office/drawing/2014/main" id="{CAEB92E0-46F8-F58F-5BA0-A7997E15F887}"/>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9224177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82229C-571D-175B-B045-643A262E78F0}"/>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AEDF43B3-E852-312D-C98B-FD38E9694405}"/>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solidFill>
                <a:srgbClr val="FFFDFF"/>
              </a:solidFill>
              <a:latin typeface="Aptos" panose="02110004020202020204"/>
            </a:endParaRPr>
          </a:p>
        </p:txBody>
      </p:sp>
      <p:sp>
        <p:nvSpPr>
          <p:cNvPr id="13" name="Rectangle 12">
            <a:extLst>
              <a:ext uri="{FF2B5EF4-FFF2-40B4-BE49-F238E27FC236}">
                <a16:creationId xmlns:a16="http://schemas.microsoft.com/office/drawing/2014/main" id="{9DB3C797-1083-1203-2355-1AC02F081F40}"/>
              </a:ext>
            </a:extLst>
          </p:cNvPr>
          <p:cNvSpPr/>
          <p:nvPr/>
        </p:nvSpPr>
        <p:spPr>
          <a:xfrm>
            <a:off x="-13844" y="1520849"/>
            <a:ext cx="4011022" cy="4770000"/>
          </a:xfrm>
          <a:prstGeom prst="rect">
            <a:avLst/>
          </a:prstGeom>
          <a:gradFill>
            <a:gsLst>
              <a:gs pos="0">
                <a:schemeClr val="tx1">
                  <a:alpha val="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13EA6839-9FCC-9F76-960E-DA0C8E725B41}"/>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F54AB927-1F8D-CE12-F8FB-123AF2B65EF2}"/>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06EAF487-2E8E-F1AF-C8D2-AFB961776BBC}"/>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B322ADD6-3EA8-0AA9-5675-F7F4FDC78DCC}"/>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4D2D85D2-264E-24FC-9D2B-1DBE2848707A}"/>
              </a:ext>
            </a:extLst>
          </p:cNvPr>
          <p:cNvSpPr>
            <a:spLocks noGrp="1"/>
          </p:cNvSpPr>
          <p:nvPr>
            <p:ph type="body" idx="2"/>
          </p:nvPr>
        </p:nvSpPr>
        <p:spPr>
          <a:xfrm>
            <a:off x="642037" y="1666728"/>
            <a:ext cx="2715618" cy="986037"/>
          </a:xfrm>
        </p:spPr>
        <p:txBody>
          <a:bodyPr/>
          <a:lstStyle/>
          <a:p>
            <a:pPr marR="0" lvl="0" fontAlgn="auto">
              <a:buClrTx/>
              <a:tabLst/>
              <a:defRPr/>
            </a:pPr>
            <a:r>
              <a:rPr lang="en-US" sz="1800">
                <a:latin typeface="Funnel Sans"/>
              </a:rPr>
              <a:t>Power, speed, and efficiency are vital in semiconductor ops, and the supplier achieved these by reimagining its spare parts operations with analytics and predictive insights.</a:t>
            </a:r>
            <a:endParaRPr lang="en-US" sz="1600" b="0"/>
          </a:p>
        </p:txBody>
      </p:sp>
      <p:sp>
        <p:nvSpPr>
          <p:cNvPr id="15" name="TextBox 14">
            <a:extLst>
              <a:ext uri="{FF2B5EF4-FFF2-40B4-BE49-F238E27FC236}">
                <a16:creationId xmlns:a16="http://schemas.microsoft.com/office/drawing/2014/main" id="{598FFF9D-7DF5-C194-3000-3758BC3905A0}"/>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92D24ECE-CB5F-0DE8-AC10-075868804A9E}"/>
              </a:ext>
            </a:extLst>
          </p:cNvPr>
          <p:cNvSpPr txBox="1"/>
          <p:nvPr/>
        </p:nvSpPr>
        <p:spPr>
          <a:xfrm>
            <a:off x="8081567" y="2256333"/>
            <a:ext cx="315745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To improve its spare parts and servicing operations performance, with a focus on order management and escalation processes to drive efficiencies, boost productivity, enhance collaboration, and improve customer experience.</a:t>
            </a:r>
          </a:p>
        </p:txBody>
      </p:sp>
      <p:sp>
        <p:nvSpPr>
          <p:cNvPr id="17" name="TextBox 16">
            <a:extLst>
              <a:ext uri="{FF2B5EF4-FFF2-40B4-BE49-F238E27FC236}">
                <a16:creationId xmlns:a16="http://schemas.microsoft.com/office/drawing/2014/main" id="{F1C1C67B-837A-DC9C-DD1D-C6287E6F918E}"/>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D6407586-61F3-FC13-86F0-464ED3E20659}"/>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D00F71D9-FE82-603F-17EA-5EDDF526204D}"/>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3BCE5FA5-CAF9-84B5-E0EC-B449C1957D2D}"/>
              </a:ext>
            </a:extLst>
          </p:cNvPr>
          <p:cNvSpPr txBox="1"/>
          <p:nvPr/>
        </p:nvSpPr>
        <p:spPr>
          <a:xfrm>
            <a:off x="4347141" y="4273936"/>
            <a:ext cx="3353610" cy="6267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After a thorough assessment of the current state of spares and service operations, we identified and prioritized opportunities for improvements across reverse engineering and order management.</a:t>
            </a:r>
          </a:p>
        </p:txBody>
      </p:sp>
      <p:grpSp>
        <p:nvGrpSpPr>
          <p:cNvPr id="23" name="Group 22">
            <a:extLst>
              <a:ext uri="{FF2B5EF4-FFF2-40B4-BE49-F238E27FC236}">
                <a16:creationId xmlns:a16="http://schemas.microsoft.com/office/drawing/2014/main" id="{0EA23D0D-BBF9-2C28-4256-6A26E72ED107}"/>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8238F504-F608-1732-DF3A-5489295BF1F5}"/>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F7678BAD-EC53-0DE9-3E5D-7690EE5D6F8A}"/>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5CABE96A-C20D-29BD-F0FF-ECABECB7258A}"/>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A0D96A91-094F-BACF-E778-A05D76B0F294}"/>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0A001F4D-C426-2502-F586-2EA082A74100}"/>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E4975D18-EDAF-B93C-0107-132A82FFA361}"/>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E78AF1AC-5F14-BD21-9F0E-B1DDE606DDDD}"/>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A401E566-A173-6F32-188F-5DB92396E123}"/>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B650622C-2BF2-CD3B-806D-24DC057ED558}"/>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93A65AD6-0EF9-403F-D7C4-8D9E385FF3ED}"/>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518F9AC7-1176-3FC9-06C9-29F57962979E}"/>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DC8A44F1-7003-DD1B-9AAA-1CF73254BDC4}"/>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A8C3CE5A-1C30-C354-38C0-4347A5C8EFC0}"/>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0B01733D-E1BE-5EDE-EEA6-2893B682B416}"/>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0F9CD63F-882F-0F12-A88E-11A4A0E5A221}"/>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5A2A7E33-D027-8FAB-E9F7-2E66538FAE1D}"/>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0BA3D93B-5001-9B23-5F71-39E38DD118DD}"/>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EDCBF3AE-6E6E-DDA4-F5C4-A25F65BB0609}"/>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F0ABBFEF-CCC6-DDD9-D873-756B23BD743F}"/>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3C1D4899-0589-18CE-CAE1-69894B729578}"/>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8EEBBEB6-6A62-7FEE-68F6-9AE13A9A2C7F}"/>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E798B62B-CB68-167C-4804-7DF2093425C4}"/>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CDC7440D-A902-DE04-24EF-146DF5D1D564}"/>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0F61EA6D-BD79-BA86-FBB8-24622A179007}"/>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C335610D-0B74-6C9A-170F-B89CAC7A5A49}"/>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F57E359D-16B5-C065-D04E-1971C7B28D7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06092B65-7701-D566-72B9-25ABF95156A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0FB60278-C27C-99D0-681E-65D2A218F84C}"/>
              </a:ext>
            </a:extLst>
          </p:cNvPr>
          <p:cNvSpPr txBox="1"/>
          <p:nvPr/>
        </p:nvSpPr>
        <p:spPr>
          <a:xfrm>
            <a:off x="8081566" y="4270171"/>
            <a:ext cx="3547215" cy="11191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Measurable benefits from high-level implementation across planning and optimization, intelligent order fulfilment, touchless order processing, supplier collaboration and integration, and case management</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Identification of productivity savings of 50-70% globally</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Recommendations to boost customer satisfaction through a reduction of errors and downstream disputes</a:t>
            </a:r>
          </a:p>
        </p:txBody>
      </p:sp>
      <p:sp>
        <p:nvSpPr>
          <p:cNvPr id="5" name="Rounded Rectangle 26">
            <a:extLst>
              <a:ext uri="{FF2B5EF4-FFF2-40B4-BE49-F238E27FC236}">
                <a16:creationId xmlns:a16="http://schemas.microsoft.com/office/drawing/2014/main" id="{B35EA077-45EA-0884-5F8F-6508F7D5C3EA}"/>
              </a:ext>
            </a:extLst>
          </p:cNvPr>
          <p:cNvSpPr/>
          <p:nvPr/>
        </p:nvSpPr>
        <p:spPr>
          <a:xfrm>
            <a:off x="9372600" y="283140"/>
            <a:ext cx="21393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Order management | High tech</a:t>
            </a:r>
          </a:p>
        </p:txBody>
      </p:sp>
      <p:sp>
        <p:nvSpPr>
          <p:cNvPr id="6" name="TextBox 5">
            <a:extLst>
              <a:ext uri="{FF2B5EF4-FFF2-40B4-BE49-F238E27FC236}">
                <a16:creationId xmlns:a16="http://schemas.microsoft.com/office/drawing/2014/main" id="{8591CF13-7046-AF74-72F5-3675F22600F5}"/>
              </a:ext>
            </a:extLst>
          </p:cNvPr>
          <p:cNvSpPr txBox="1"/>
          <p:nvPr/>
        </p:nvSpPr>
        <p:spPr>
          <a:xfrm>
            <a:off x="4418110"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indent="-215900" defTabSz="1219168" hangingPunct="0">
              <a:spcAft>
                <a:spcPts val="300"/>
              </a:spcAft>
              <a:buChar char="•"/>
              <a:defRPr/>
            </a:pPr>
            <a:r>
              <a:rPr lang="en-US" sz="900">
                <a:latin typeface="Funnel Sans"/>
              </a:rPr>
              <a:t>Supply chain</a:t>
            </a:r>
            <a:endParaRPr lang="en-US"/>
          </a:p>
          <a:p>
            <a:pPr marL="215900" marR="0" lvl="0" indent="-2159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000000"/>
                </a:solidFill>
                <a:effectLst/>
                <a:uLnTx/>
                <a:uFillTx/>
                <a:latin typeface="Funnel Sans"/>
                <a:cs typeface="Arial"/>
                <a:sym typeface="Arial"/>
              </a:rPr>
              <a:t>ML-enhanced Esker and SAP software</a:t>
            </a:r>
            <a:endParaRPr lang="en-US" sz="900" b="0" i="0" u="none" strike="noStrike" kern="0" cap="none" spc="0" normalizeH="0" baseline="0" noProof="0">
              <a:ln>
                <a:noFill/>
              </a:ln>
              <a:solidFill>
                <a:srgbClr val="000000"/>
              </a:solidFill>
              <a:effectLst/>
              <a:uLnTx/>
              <a:uFillTx/>
              <a:latin typeface="Funnel Sans"/>
              <a:cs typeface="Arial"/>
            </a:endParaRPr>
          </a:p>
        </p:txBody>
      </p:sp>
      <p:sp>
        <p:nvSpPr>
          <p:cNvPr id="8" name="TextBox 7">
            <a:hlinkClick r:id="rId11"/>
            <a:extLst>
              <a:ext uri="{FF2B5EF4-FFF2-40B4-BE49-F238E27FC236}">
                <a16:creationId xmlns:a16="http://schemas.microsoft.com/office/drawing/2014/main" id="{24FCC33D-1883-4685-9A4B-D46C7CF605B3}"/>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9" name="TextBox 8">
            <a:hlinkClick r:id="rId12"/>
            <a:extLst>
              <a:ext uri="{FF2B5EF4-FFF2-40B4-BE49-F238E27FC236}">
                <a16:creationId xmlns:a16="http://schemas.microsoft.com/office/drawing/2014/main" id="{7A54C59D-2FCB-C2BE-D16B-2FCD58D04CFF}"/>
              </a:ext>
            </a:extLst>
          </p:cNvPr>
          <p:cNvSpPr txBox="1"/>
          <p:nvPr/>
        </p:nvSpPr>
        <p:spPr>
          <a:xfrm>
            <a:off x="1830925" y="5615073"/>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2" name="Title 1">
            <a:extLst>
              <a:ext uri="{FF2B5EF4-FFF2-40B4-BE49-F238E27FC236}">
                <a16:creationId xmlns:a16="http://schemas.microsoft.com/office/drawing/2014/main" id="{512E971E-F3A6-A1C6-057E-8AA766BA51EE}"/>
              </a:ext>
            </a:extLst>
          </p:cNvPr>
          <p:cNvSpPr txBox="1">
            <a:spLocks/>
          </p:cNvSpPr>
          <p:nvPr/>
        </p:nvSpPr>
        <p:spPr>
          <a:xfrm>
            <a:off x="1258300" y="430721"/>
            <a:ext cx="7847029" cy="1097751"/>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latin typeface="Funnel Sans ExtraBold"/>
              </a:rPr>
              <a:t>Digital transformation of order management for our client </a:t>
            </a:r>
            <a:endParaRPr lang="en-US"/>
          </a:p>
        </p:txBody>
      </p:sp>
      <p:sp>
        <p:nvSpPr>
          <p:cNvPr id="12" name="Footer Placeholder 16">
            <a:extLst>
              <a:ext uri="{FF2B5EF4-FFF2-40B4-BE49-F238E27FC236}">
                <a16:creationId xmlns:a16="http://schemas.microsoft.com/office/drawing/2014/main" id="{035A012C-2728-56B2-8870-EA172EB0A6DF}"/>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2490460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F0AC9-B12D-77D8-6955-BFF533447754}"/>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485C0A6D-7079-6491-6B84-59E68D7927B1}"/>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solidFill>
                <a:srgbClr val="FFFDFF"/>
              </a:solidFill>
              <a:latin typeface="Aptos" panose="02110004020202020204"/>
            </a:endParaRPr>
          </a:p>
        </p:txBody>
      </p:sp>
      <p:sp>
        <p:nvSpPr>
          <p:cNvPr id="13" name="Rectangle 12">
            <a:extLst>
              <a:ext uri="{FF2B5EF4-FFF2-40B4-BE49-F238E27FC236}">
                <a16:creationId xmlns:a16="http://schemas.microsoft.com/office/drawing/2014/main" id="{255D81A7-D21D-4761-3739-6EC0B422A5EC}"/>
              </a:ext>
            </a:extLst>
          </p:cNvPr>
          <p:cNvSpPr/>
          <p:nvPr/>
        </p:nvSpPr>
        <p:spPr>
          <a:xfrm>
            <a:off x="-13844" y="1520849"/>
            <a:ext cx="4011022" cy="4770000"/>
          </a:xfrm>
          <a:prstGeom prst="rect">
            <a:avLst/>
          </a:prstGeom>
          <a:gradFill>
            <a:gsLst>
              <a:gs pos="0">
                <a:schemeClr val="tx1">
                  <a:alpha val="44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0195945C-4F35-53CC-867A-E08889BC28D6}"/>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2899A115-AED8-A064-0C4F-C0BFECD6D822}"/>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945AA6D6-0E3F-10B7-BFFF-C424BF48B804}"/>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251407EE-A384-88F7-8498-43E3BFB7523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64EACF39-1CAE-DEEC-799A-E2B4B3C5B73E}"/>
              </a:ext>
            </a:extLst>
          </p:cNvPr>
          <p:cNvSpPr>
            <a:spLocks noGrp="1"/>
          </p:cNvSpPr>
          <p:nvPr>
            <p:ph type="body" idx="2"/>
          </p:nvPr>
        </p:nvSpPr>
        <p:spPr>
          <a:xfrm>
            <a:off x="642037" y="1666728"/>
            <a:ext cx="3239450" cy="986037"/>
          </a:xfrm>
        </p:spPr>
        <p:txBody>
          <a:bodyPr/>
          <a:lstStyle/>
          <a:p>
            <a:pPr marR="0" lvl="0" fontAlgn="auto">
              <a:buClrTx/>
              <a:tabLst/>
              <a:defRPr/>
            </a:pPr>
            <a:r>
              <a:rPr lang="en-US" sz="2000" b="0">
                <a:solidFill>
                  <a:schemeClr val="bg1"/>
                </a:solidFill>
                <a:sym typeface="Arial"/>
              </a:rPr>
              <a:t>Rightpoint, a Genpact company, used gen AI to enhance the functionality of Novva Data Centers' autonomous security robots, making them more engaging while bolstering the safety and efficiency of Novva's operations.</a:t>
            </a:r>
          </a:p>
        </p:txBody>
      </p:sp>
      <p:sp>
        <p:nvSpPr>
          <p:cNvPr id="15" name="TextBox 14">
            <a:extLst>
              <a:ext uri="{FF2B5EF4-FFF2-40B4-BE49-F238E27FC236}">
                <a16:creationId xmlns:a16="http://schemas.microsoft.com/office/drawing/2014/main" id="{1C340396-9F31-178C-6167-D94639E1D3A8}"/>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0D72E958-21C9-6207-34A1-8674A5B91C5B}"/>
              </a:ext>
            </a:extLst>
          </p:cNvPr>
          <p:cNvSpPr txBox="1"/>
          <p:nvPr/>
        </p:nvSpPr>
        <p:spPr>
          <a:xfrm>
            <a:off x="8081567" y="2256333"/>
            <a:ext cx="315745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Novva wanted to enhance the capabilities of its fleet of autonomous security robots that physically patrol and monitor critical assets by integrating the robots' capabilities with its existing systems and improving security and user experiences.</a:t>
            </a:r>
          </a:p>
        </p:txBody>
      </p:sp>
      <p:sp>
        <p:nvSpPr>
          <p:cNvPr id="17" name="TextBox 16">
            <a:extLst>
              <a:ext uri="{FF2B5EF4-FFF2-40B4-BE49-F238E27FC236}">
                <a16:creationId xmlns:a16="http://schemas.microsoft.com/office/drawing/2014/main" id="{7B369E24-3724-3BB2-F064-C587F66294F7}"/>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7C452AEA-3C97-4FD9-F525-7BA2602A4A0D}"/>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16130346-107B-043D-D32D-1C26A2FD23D4}"/>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4FF9D2A4-836E-3C76-98AA-80CAD82E7FBE}"/>
              </a:ext>
            </a:extLst>
          </p:cNvPr>
          <p:cNvSpPr txBox="1"/>
          <p:nvPr/>
        </p:nvSpPr>
        <p:spPr>
          <a:xfrm>
            <a:off x="4347141" y="4273936"/>
            <a:ext cx="3353610"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We used Rightpoint's Total Experience approach to optimize the robots' performance based on user feedback. We integrated generative AI using OpenAI's ChatGPT API to enhance the robots’ conversational skills, facial recognition, anomaly detection, and vehicle license plate monitoring abilities.</a:t>
            </a:r>
          </a:p>
        </p:txBody>
      </p:sp>
      <p:grpSp>
        <p:nvGrpSpPr>
          <p:cNvPr id="23" name="Group 22">
            <a:extLst>
              <a:ext uri="{FF2B5EF4-FFF2-40B4-BE49-F238E27FC236}">
                <a16:creationId xmlns:a16="http://schemas.microsoft.com/office/drawing/2014/main" id="{6630B9F1-C54B-DC8D-61B6-BED859276B4A}"/>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9BC8BAE4-4DF6-71FE-32C0-64362686EEE9}"/>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645D1095-9454-95B2-79FB-56D3A3A0DDAA}"/>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E80E1CC1-70D2-9F1D-82DE-732776A0741C}"/>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40DD2503-7583-0D12-F00D-799B2D9E4A09}"/>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6967BA71-C21A-16F5-1D7F-587407C7072C}"/>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44E4F135-EA79-3DDA-AFF6-5B47710952A5}"/>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06746EE3-839A-0E0D-DF99-0FED93888893}"/>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6058A4DF-E403-5920-9230-CEF347F4ABA7}"/>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38B86C1F-DCD1-CDD1-8A92-7CE536BAE460}"/>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2F2A5276-5D95-AA12-60D4-1CEAAB373155}"/>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32E6E663-1D93-FF93-D9EE-6241EDC4D8C2}"/>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FF755140-969B-65E8-0BBB-E9447503B84E}"/>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7EA4D3E6-299C-AA1C-D7C4-80B2C3CE1352}"/>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9A8F4B0F-CA04-5570-DC45-A4A1C8AE5DB7}"/>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4D38EFD9-9CC6-2515-B837-F3BE7DAF2447}"/>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23955530-169D-6CCC-3A98-DDCD0C7D457D}"/>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81286CDB-A554-152D-69A0-8EF50D85E8CD}"/>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27576272-F65D-335D-F91C-24EA2F76DABB}"/>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8DFAC18D-1117-2E08-E0D1-DD0D38CCF72A}"/>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3E361F8B-E663-C9EE-877B-01A37CC761A1}"/>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0EF39357-7188-32AD-486A-E1754884DB88}"/>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9C01B6C3-E6D7-B790-E568-5E81B120D903}"/>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0B78CB74-779D-97FF-5B20-D7FEAAD11723}"/>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4A041250-9557-4E80-E4AC-1BB8B75A22C7}"/>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E90D433F-F032-5347-B080-B435CDC1E5D5}"/>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ED448A8C-C016-DADD-5ED6-F1B4028F557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B7DEBAEB-044F-F549-0A4A-EA61661FDAA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2E389D9B-5323-0E06-0509-E2744B7DD2D4}"/>
              </a:ext>
            </a:extLst>
          </p:cNvPr>
          <p:cNvSpPr txBox="1"/>
          <p:nvPr/>
        </p:nvSpPr>
        <p:spPr>
          <a:xfrm>
            <a:off x="8081566" y="4270171"/>
            <a:ext cx="3547215" cy="6267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From Novva's main offices to the parking lots, the robots enable efficiency, precision, and heightened security. Using generative AI has positioned the company as an industry leader in data center security.</a:t>
            </a:r>
          </a:p>
        </p:txBody>
      </p:sp>
      <p:sp>
        <p:nvSpPr>
          <p:cNvPr id="5" name="Rounded Rectangle 26">
            <a:extLst>
              <a:ext uri="{FF2B5EF4-FFF2-40B4-BE49-F238E27FC236}">
                <a16:creationId xmlns:a16="http://schemas.microsoft.com/office/drawing/2014/main" id="{CB0EF76F-0469-E8FF-5B1E-E5EB870B1760}"/>
              </a:ext>
            </a:extLst>
          </p:cNvPr>
          <p:cNvSpPr/>
          <p:nvPr/>
        </p:nvSpPr>
        <p:spPr>
          <a:xfrm>
            <a:off x="10363200" y="283140"/>
            <a:ext cx="11487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CX| High Tech</a:t>
            </a:r>
          </a:p>
        </p:txBody>
      </p:sp>
      <p:sp>
        <p:nvSpPr>
          <p:cNvPr id="6" name="TextBox 5">
            <a:extLst>
              <a:ext uri="{FF2B5EF4-FFF2-40B4-BE49-F238E27FC236}">
                <a16:creationId xmlns:a16="http://schemas.microsoft.com/office/drawing/2014/main" id="{91C68D92-552F-7CAE-6F22-56AEE0590F78}"/>
              </a:ext>
            </a:extLst>
          </p:cNvPr>
          <p:cNvSpPr txBox="1"/>
          <p:nvPr/>
        </p:nvSpPr>
        <p:spPr>
          <a:xfrm>
            <a:off x="4418110" y="2256333"/>
            <a:ext cx="3318058" cy="127303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marR="0" lvl="3" indent="-215900" algn="l" defTabSz="1219168" rtl="0" eaLnBrk="1" fontAlgn="base" latinLnBrk="0" hangingPunct="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OpenAI Chat GPT </a:t>
            </a:r>
            <a:endParaRPr lang="en-US"/>
          </a:p>
          <a:p>
            <a:pPr marL="215900" marR="0" lvl="3" indent="-215900" algn="l" defTabSz="1219168" rtl="0" eaLnBrk="1" fontAlgn="base" latinLnBrk="0" hangingPunct="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OpenAI Chat GPT-4-Vision</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1219168" rtl="0" eaLnBrk="1" fontAlgn="base" latinLnBrk="0" hangingPunct="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OpenAI Whisper</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1219168" rtl="0" eaLnBrk="1" fontAlgn="base" latinLnBrk="0" hangingPunct="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OpenAI Audio</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1219168" rtl="0" eaLnBrk="1" fontAlgn="base" latinLnBrk="0" hangingPunct="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Silero Voice Activity Detector</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1219168" rtl="0" eaLnBrk="1" fontAlgn="base" latinLnBrk="0" hangingPunct="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openWakeWord</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1219168" rtl="0" eaLnBrk="1" fontAlgn="base" latinLnBrk="0" hangingPunct="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Rightpoint's Total Experience approach</a:t>
            </a:r>
            <a:endParaRPr lang="en-US" sz="900" b="0" i="0" u="none" strike="noStrike" kern="0" cap="none" spc="0" normalizeH="0" baseline="0" noProof="0">
              <a:ln>
                <a:noFill/>
              </a:ln>
              <a:solidFill>
                <a:srgbClr val="3F3F3F"/>
              </a:solidFill>
              <a:effectLst/>
              <a:uLnTx/>
              <a:uFillTx/>
              <a:latin typeface="Funnel Sans"/>
              <a:cs typeface="Arial"/>
            </a:endParaRPr>
          </a:p>
        </p:txBody>
      </p:sp>
      <p:sp>
        <p:nvSpPr>
          <p:cNvPr id="8" name="TextBox 7">
            <a:hlinkClick r:id="rId10"/>
            <a:extLst>
              <a:ext uri="{FF2B5EF4-FFF2-40B4-BE49-F238E27FC236}">
                <a16:creationId xmlns:a16="http://schemas.microsoft.com/office/drawing/2014/main" id="{E7ACC8CC-586A-BE34-D9CB-CC3C51B21D93}"/>
              </a:ext>
            </a:extLst>
          </p:cNvPr>
          <p:cNvSpPr txBox="1"/>
          <p:nvPr/>
        </p:nvSpPr>
        <p:spPr>
          <a:xfrm>
            <a:off x="645932" y="5521674"/>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Case Study</a:t>
            </a:r>
          </a:p>
        </p:txBody>
      </p:sp>
      <p:sp>
        <p:nvSpPr>
          <p:cNvPr id="9" name="TextBox 8">
            <a:hlinkClick r:id="rId11"/>
            <a:extLst>
              <a:ext uri="{FF2B5EF4-FFF2-40B4-BE49-F238E27FC236}">
                <a16:creationId xmlns:a16="http://schemas.microsoft.com/office/drawing/2014/main" id="{FD805FAC-7C0C-A689-DC2C-EAF869225796}"/>
              </a:ext>
            </a:extLst>
          </p:cNvPr>
          <p:cNvSpPr txBox="1"/>
          <p:nvPr/>
        </p:nvSpPr>
        <p:spPr>
          <a:xfrm>
            <a:off x="2079292" y="5518249"/>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Storefront</a:t>
            </a:r>
          </a:p>
        </p:txBody>
      </p:sp>
      <p:sp>
        <p:nvSpPr>
          <p:cNvPr id="18" name="Title 1">
            <a:extLst>
              <a:ext uri="{FF2B5EF4-FFF2-40B4-BE49-F238E27FC236}">
                <a16:creationId xmlns:a16="http://schemas.microsoft.com/office/drawing/2014/main" id="{423B9CC9-8978-178A-E12F-11D1702B577A}"/>
              </a:ext>
            </a:extLst>
          </p:cNvPr>
          <p:cNvSpPr txBox="1">
            <a:spLocks/>
          </p:cNvSpPr>
          <p:nvPr/>
        </p:nvSpPr>
        <p:spPr>
          <a:xfrm>
            <a:off x="1114526" y="286947"/>
            <a:ext cx="8709873" cy="1097751"/>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latin typeface="Funnel Sans ExtraBold"/>
              </a:rPr>
              <a:t>Gen AI used to enhance efficiency of Novva’s data center operations </a:t>
            </a:r>
            <a:endParaRPr lang="en-US"/>
          </a:p>
        </p:txBody>
      </p:sp>
      <p:sp>
        <p:nvSpPr>
          <p:cNvPr id="2" name="Footer Placeholder 16">
            <a:extLst>
              <a:ext uri="{FF2B5EF4-FFF2-40B4-BE49-F238E27FC236}">
                <a16:creationId xmlns:a16="http://schemas.microsoft.com/office/drawing/2014/main" id="{BEFDBD9D-F535-E91C-5679-06160704FB7F}"/>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359404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6DADD-6E3F-C207-CFEE-0FED3A383F14}"/>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354E0A33-017A-1F6E-2F4C-5B704E8316DE}"/>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solidFill>
                <a:srgbClr val="FFFDFF"/>
              </a:solidFill>
              <a:latin typeface="Aptos" panose="02110004020202020204"/>
            </a:endParaRPr>
          </a:p>
        </p:txBody>
      </p:sp>
      <p:sp>
        <p:nvSpPr>
          <p:cNvPr id="13" name="Rectangle 12">
            <a:extLst>
              <a:ext uri="{FF2B5EF4-FFF2-40B4-BE49-F238E27FC236}">
                <a16:creationId xmlns:a16="http://schemas.microsoft.com/office/drawing/2014/main" id="{5E9B1875-53EE-DD9B-0860-3F471610F790}"/>
              </a:ext>
            </a:extLst>
          </p:cNvPr>
          <p:cNvSpPr/>
          <p:nvPr/>
        </p:nvSpPr>
        <p:spPr>
          <a:xfrm>
            <a:off x="-13844" y="1520849"/>
            <a:ext cx="4011022" cy="4770000"/>
          </a:xfrm>
          <a:prstGeom prst="rect">
            <a:avLst/>
          </a:prstGeom>
          <a:gradFill>
            <a:gsLst>
              <a:gs pos="0">
                <a:schemeClr val="tx1">
                  <a:alpha val="44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ADA65157-D925-BEC9-6A9D-1F7E0F18D200}"/>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9D2255D9-0C88-7B21-CA28-C778643C8F1B}"/>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242A0E93-DC15-90D3-2572-E0B09248D11C}"/>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D0D06F39-87AE-C6DD-788F-3A2DD0F9421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0EBCFD73-F7A3-4085-4AD3-0FE39F17F1C5}"/>
              </a:ext>
            </a:extLst>
          </p:cNvPr>
          <p:cNvSpPr>
            <a:spLocks noGrp="1"/>
          </p:cNvSpPr>
          <p:nvPr>
            <p:ph type="body" idx="2"/>
          </p:nvPr>
        </p:nvSpPr>
        <p:spPr>
          <a:xfrm>
            <a:off x="642037" y="1666728"/>
            <a:ext cx="2614498" cy="986037"/>
          </a:xfrm>
        </p:spPr>
        <p:txBody>
          <a:bodyPr/>
          <a:lstStyle/>
          <a:p>
            <a:pPr marR="0" lvl="0" fontAlgn="auto">
              <a:buClrTx/>
              <a:tabLst/>
              <a:defRPr/>
            </a:pPr>
            <a:r>
              <a:rPr lang="en-US" sz="2000" b="0">
                <a:solidFill>
                  <a:schemeClr val="bg1"/>
                </a:solidFill>
                <a:latin typeface="Funnel Sans"/>
              </a:rPr>
              <a:t>A leading manufacturer of audio equipment created an agile ‘digital’ supply chain, resulting in improved forecasting and enhanced visibility.</a:t>
            </a:r>
          </a:p>
        </p:txBody>
      </p:sp>
      <p:sp>
        <p:nvSpPr>
          <p:cNvPr id="15" name="TextBox 14">
            <a:extLst>
              <a:ext uri="{FF2B5EF4-FFF2-40B4-BE49-F238E27FC236}">
                <a16:creationId xmlns:a16="http://schemas.microsoft.com/office/drawing/2014/main" id="{1ACD2A52-5E3B-F65A-C8FB-46BBC2F7553C}"/>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0EACA5D8-77B5-63B8-89C2-47B31405852A}"/>
              </a:ext>
            </a:extLst>
          </p:cNvPr>
          <p:cNvSpPr txBox="1"/>
          <p:nvPr/>
        </p:nvSpPr>
        <p:spPr>
          <a:xfrm>
            <a:off x="8081567" y="2256333"/>
            <a:ext cx="3157450" cy="12576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Low forecast accuracy of new product introduction (NPI) at 50% - 20% to 40% lower than that of sustained products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Missed revenue opportunities and slow decision making due to poor end-to-end-supply chain visibility</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High cost of operations due to the omnichannel strategy, and lack of an integrated sales and operations planning process</a:t>
            </a:r>
          </a:p>
        </p:txBody>
      </p:sp>
      <p:sp>
        <p:nvSpPr>
          <p:cNvPr id="17" name="TextBox 16">
            <a:extLst>
              <a:ext uri="{FF2B5EF4-FFF2-40B4-BE49-F238E27FC236}">
                <a16:creationId xmlns:a16="http://schemas.microsoft.com/office/drawing/2014/main" id="{82FFE5BD-8399-49A0-2331-B20A0C2CFEFF}"/>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3A8250B9-6B41-D552-DC7F-F872B060DB31}"/>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271DB8AA-51D0-F73C-367B-235DB8DE3EB6}"/>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9C66C814-7D6D-86CC-EEBD-810184162FC4}"/>
              </a:ext>
            </a:extLst>
          </p:cNvPr>
          <p:cNvSpPr txBox="1"/>
          <p:nvPr/>
        </p:nvSpPr>
        <p:spPr>
          <a:xfrm>
            <a:off x="4347141" y="4273936"/>
            <a:ext cx="3353610" cy="11191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Set up processes for demand planning, supply planning, supplier collaboration, and inventory management</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Leveraged Kinaxis for statistical forecasting and digitization of sales and marketing functions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Assisted in the creation of a COE responsible for maintenance and sustainability of the supply chain planning function</a:t>
            </a:r>
          </a:p>
        </p:txBody>
      </p:sp>
      <p:grpSp>
        <p:nvGrpSpPr>
          <p:cNvPr id="23" name="Group 22">
            <a:extLst>
              <a:ext uri="{FF2B5EF4-FFF2-40B4-BE49-F238E27FC236}">
                <a16:creationId xmlns:a16="http://schemas.microsoft.com/office/drawing/2014/main" id="{EC282E76-F232-DE7F-A291-EC1F36266777}"/>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791DC6A4-A686-5019-1A48-DB064CBF85F6}"/>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41509F23-500C-65B4-258E-5A4B7EF55562}"/>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CA017DE6-7319-18E3-44DF-4CF3A4AB06D8}"/>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8D368EAA-DD09-AE91-2766-3D26813E82C9}"/>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FC958BB8-E80C-6BAE-52D5-685ACAF0E4C2}"/>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B5170960-B318-5D78-3FD2-159BB9772854}"/>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D0F0DF50-ACBC-B8BE-56EE-D1008C1FC1DD}"/>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7B0AA7D7-E55B-9D81-7074-A354633D9536}"/>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8132ADD0-DC66-B459-C785-F4ECB771F3FF}"/>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533B778E-E6D8-E172-0969-4AE8A75B1533}"/>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EEEDA927-F491-DA74-211E-A74D346BA276}"/>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B421AB00-DA4F-13A3-63AC-1F52E025B4ED}"/>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7DE11100-9D41-FDC8-F294-9337E45F701A}"/>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56A5B15A-2E22-1F03-38A8-D874B7C17A2D}"/>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AC051157-7637-F488-79AE-77792A6F8136}"/>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AA771F4-5C49-9D50-CF76-30D80ACD7262}"/>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8606AE00-D417-C836-2B77-4DB16D33BF65}"/>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01519346-E7E6-16B2-0C47-850EB969A501}"/>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EAB9A77F-C876-3516-38AD-F25266CDF305}"/>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98E685CA-62CB-F3E5-5CB9-CB550FF377A7}"/>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AE9BE67E-0554-91AC-BF49-889572B4D6B2}"/>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9C358FD9-962C-8093-6B9E-05AB7524B4E2}"/>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CE538D1D-A344-EDBE-4AB9-B88246F4CDE5}"/>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9B600AA4-96D7-AA45-7FCB-9E7A50E451A0}"/>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572364EE-FA73-FBF1-3676-C0D19F2D39B8}"/>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C97D9910-673C-C5A7-A4A3-1960935BB9B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4E5657F7-D7D4-23DA-7298-79811AE7EEF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79E97987-1B91-6C9E-43FE-9D05514527EF}"/>
              </a:ext>
            </a:extLst>
          </p:cNvPr>
          <p:cNvSpPr txBox="1"/>
          <p:nvPr/>
        </p:nvSpPr>
        <p:spPr>
          <a:xfrm>
            <a:off x="8081566" y="4270171"/>
            <a:ext cx="3547215" cy="98064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Improved forecast accuracy and speed for NPI – today it is 65% more accurate and can be generated 30% faster</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40% reduction in planning time and 15% lower inventory</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Enhanced visibility into contract manufacturer (CM) operations, to create a more balanced supply plan and increase control of inventory levels</a:t>
            </a:r>
          </a:p>
        </p:txBody>
      </p:sp>
      <p:sp>
        <p:nvSpPr>
          <p:cNvPr id="5" name="Rounded Rectangle 26">
            <a:extLst>
              <a:ext uri="{FF2B5EF4-FFF2-40B4-BE49-F238E27FC236}">
                <a16:creationId xmlns:a16="http://schemas.microsoft.com/office/drawing/2014/main" id="{46911FCE-8EE9-BA8D-F5A5-6651D79BBC5A}"/>
              </a:ext>
            </a:extLst>
          </p:cNvPr>
          <p:cNvSpPr/>
          <p:nvPr/>
        </p:nvSpPr>
        <p:spPr>
          <a:xfrm>
            <a:off x="9799320" y="283140"/>
            <a:ext cx="171266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Supply chain | High tech</a:t>
            </a:r>
          </a:p>
        </p:txBody>
      </p:sp>
      <p:sp>
        <p:nvSpPr>
          <p:cNvPr id="6" name="TextBox 5">
            <a:extLst>
              <a:ext uri="{FF2B5EF4-FFF2-40B4-BE49-F238E27FC236}">
                <a16:creationId xmlns:a16="http://schemas.microsoft.com/office/drawing/2014/main" id="{A51A11EA-D8E5-D0F4-AA7D-2819561118D8}"/>
              </a:ext>
            </a:extLst>
          </p:cNvPr>
          <p:cNvSpPr txBox="1"/>
          <p:nvPr/>
        </p:nvSpPr>
        <p:spPr>
          <a:xfrm>
            <a:off x="4418110" y="2256333"/>
            <a:ext cx="3318058" cy="7421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171450" lvl="3" indent="-171450" defTabSz="1219168" fontAlgn="base" hangingPunct="0">
              <a:spcAft>
                <a:spcPts val="300"/>
              </a:spcAft>
              <a:buSzPct val="100000"/>
              <a:buChar char="•"/>
              <a:tabLst>
                <a:tab pos="358775" algn="l"/>
              </a:tabLst>
              <a:defRPr/>
            </a:pPr>
            <a:r>
              <a:rPr kumimoji="0" lang="en-US" sz="900" b="0" i="0" u="none" strike="noStrike" kern="1200" cap="none" spc="0" normalizeH="0" baseline="0" noProof="0">
                <a:ln>
                  <a:noFill/>
                </a:ln>
                <a:solidFill>
                  <a:srgbClr val="3F3F3F"/>
                </a:solidFill>
                <a:effectLst/>
                <a:uLnTx/>
                <a:uFillTx/>
                <a:latin typeface="Funnel Sans"/>
                <a:ea typeface="+mn-ea"/>
                <a:sym typeface="Arial"/>
              </a:rPr>
              <a:t>Kinaxis</a:t>
            </a:r>
            <a:r>
              <a:rPr lang="en-US" sz="900" kern="1200">
                <a:solidFill>
                  <a:srgbClr val="3F3F3F"/>
                </a:solidFill>
                <a:latin typeface="Funnel Sans"/>
                <a:ea typeface="+mn-ea"/>
              </a:rPr>
              <a:t> RapidResponse</a:t>
            </a:r>
            <a:endParaRPr lang="en-US" sz="900">
              <a:solidFill>
                <a:srgbClr val="3F3F3F"/>
              </a:solidFill>
              <a:latin typeface="Funnel Sans"/>
              <a:ea typeface="+mn-ea"/>
            </a:endParaRPr>
          </a:p>
          <a:p>
            <a:pPr marL="171450" lvl="3" indent="-171450" defTabSz="1219168">
              <a:spcAft>
                <a:spcPts val="300"/>
              </a:spcAft>
              <a:buSzPct val="100000"/>
              <a:buChar char="•"/>
              <a:tabLst>
                <a:tab pos="358775" algn="l"/>
              </a:tabLst>
              <a:defRPr/>
            </a:pPr>
            <a:r>
              <a:rPr lang="en-US" sz="900" kern="1200">
                <a:solidFill>
                  <a:srgbClr val="3F3F3F"/>
                </a:solidFill>
                <a:latin typeface="Funnel Sans"/>
                <a:ea typeface="+mn-ea"/>
              </a:rPr>
              <a:t>Data</a:t>
            </a:r>
            <a:r>
              <a:rPr kumimoji="0" lang="en-US" sz="900" b="0" i="0" u="none" strike="noStrike" kern="1200" cap="none" spc="0" normalizeH="0" baseline="0" noProof="0">
                <a:ln>
                  <a:noFill/>
                </a:ln>
                <a:solidFill>
                  <a:srgbClr val="3F3F3F"/>
                </a:solidFill>
                <a:effectLst/>
                <a:uLnTx/>
                <a:uFillTx/>
                <a:latin typeface="Funnel Sans"/>
                <a:ea typeface="+mn-ea"/>
                <a:sym typeface="Arial"/>
              </a:rPr>
              <a:t> Forecasting</a:t>
            </a:r>
          </a:p>
          <a:p>
            <a:pPr marL="171450" lvl="3" indent="-171450" defTabSz="1219168">
              <a:spcAft>
                <a:spcPts val="300"/>
              </a:spcAft>
              <a:buSzPct val="100000"/>
              <a:buChar char="•"/>
              <a:tabLst>
                <a:tab pos="358775" algn="l"/>
              </a:tabLst>
              <a:defRPr/>
            </a:pPr>
            <a:r>
              <a:rPr lang="en-US" sz="900" kern="1200">
                <a:solidFill>
                  <a:srgbClr val="3F3F3F"/>
                </a:solidFill>
                <a:latin typeface="Funnel Sans"/>
              </a:rPr>
              <a:t>Esker</a:t>
            </a:r>
          </a:p>
          <a:p>
            <a:pPr marL="171450" lvl="3" indent="-171450" defTabSz="1219168">
              <a:spcAft>
                <a:spcPts val="300"/>
              </a:spcAft>
              <a:buSzPct val="100000"/>
              <a:buChar char="•"/>
              <a:tabLst>
                <a:tab pos="358775" algn="l"/>
              </a:tabLst>
              <a:defRPr/>
            </a:pPr>
            <a:r>
              <a:rPr lang="en-US" sz="900" kern="1200">
                <a:solidFill>
                  <a:srgbClr val="3F3F3F"/>
                </a:solidFill>
                <a:latin typeface="Funnel Sans"/>
              </a:rPr>
              <a:t>SAP</a:t>
            </a:r>
          </a:p>
        </p:txBody>
      </p:sp>
      <p:sp>
        <p:nvSpPr>
          <p:cNvPr id="8" name="TextBox 7">
            <a:hlinkClick r:id="rId10"/>
            <a:extLst>
              <a:ext uri="{FF2B5EF4-FFF2-40B4-BE49-F238E27FC236}">
                <a16:creationId xmlns:a16="http://schemas.microsoft.com/office/drawing/2014/main" id="{E2E3BAEE-755E-29E9-D7EF-18D5746238BF}"/>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 2</a:t>
            </a:r>
          </a:p>
        </p:txBody>
      </p:sp>
      <p:sp>
        <p:nvSpPr>
          <p:cNvPr id="9" name="TextBox 8">
            <a:hlinkClick r:id="rId11"/>
            <a:extLst>
              <a:ext uri="{FF2B5EF4-FFF2-40B4-BE49-F238E27FC236}">
                <a16:creationId xmlns:a16="http://schemas.microsoft.com/office/drawing/2014/main" id="{075F457B-92A7-6F6F-60F3-C97B4BAE8D9E}"/>
              </a:ext>
            </a:extLst>
          </p:cNvPr>
          <p:cNvSpPr txBox="1"/>
          <p:nvPr/>
        </p:nvSpPr>
        <p:spPr>
          <a:xfrm>
            <a:off x="1830925" y="5115616"/>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12" name="TextBox 11">
            <a:hlinkClick r:id="rId12"/>
            <a:extLst>
              <a:ext uri="{FF2B5EF4-FFF2-40B4-BE49-F238E27FC236}">
                <a16:creationId xmlns:a16="http://schemas.microsoft.com/office/drawing/2014/main" id="{21F53059-7016-A6AD-BDB4-1BB624B980EB}"/>
              </a:ext>
            </a:extLst>
          </p:cNvPr>
          <p:cNvSpPr txBox="1"/>
          <p:nvPr/>
        </p:nvSpPr>
        <p:spPr>
          <a:xfrm>
            <a:off x="318039" y="5115616"/>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 1</a:t>
            </a:r>
          </a:p>
        </p:txBody>
      </p:sp>
      <p:sp>
        <p:nvSpPr>
          <p:cNvPr id="51" name="Title 1">
            <a:extLst>
              <a:ext uri="{FF2B5EF4-FFF2-40B4-BE49-F238E27FC236}">
                <a16:creationId xmlns:a16="http://schemas.microsoft.com/office/drawing/2014/main" id="{901BAD9A-8400-2581-75F8-6ED8B8390857}"/>
              </a:ext>
            </a:extLst>
          </p:cNvPr>
          <p:cNvSpPr txBox="1">
            <a:spLocks/>
          </p:cNvSpPr>
          <p:nvPr/>
        </p:nvSpPr>
        <p:spPr>
          <a:xfrm>
            <a:off x="1128904" y="286947"/>
            <a:ext cx="8422326" cy="1097751"/>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latin typeface="Funnel Sans ExtraBold"/>
              </a:rPr>
              <a:t>Agile digital supply chain helped client improve forecasting</a:t>
            </a:r>
            <a:endParaRPr lang="en-US"/>
          </a:p>
        </p:txBody>
      </p:sp>
      <p:sp>
        <p:nvSpPr>
          <p:cNvPr id="2" name="Footer Placeholder 16">
            <a:extLst>
              <a:ext uri="{FF2B5EF4-FFF2-40B4-BE49-F238E27FC236}">
                <a16:creationId xmlns:a16="http://schemas.microsoft.com/office/drawing/2014/main" id="{0C357062-D379-D167-1324-24B69CD48497}"/>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9087959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5F3B9-2063-EFBB-74C2-A7ADD7CA3E4E}"/>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36B249F6-8495-FC96-ED98-994CDD440B91}"/>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solidFill>
                <a:srgbClr val="FFFDFF"/>
              </a:solidFill>
              <a:latin typeface="Aptos" panose="02110004020202020204"/>
            </a:endParaRPr>
          </a:p>
        </p:txBody>
      </p:sp>
      <p:sp>
        <p:nvSpPr>
          <p:cNvPr id="13" name="Rectangle 12">
            <a:extLst>
              <a:ext uri="{FF2B5EF4-FFF2-40B4-BE49-F238E27FC236}">
                <a16:creationId xmlns:a16="http://schemas.microsoft.com/office/drawing/2014/main" id="{012CB5DF-0E62-452B-6004-2FB25217D0E3}"/>
              </a:ext>
            </a:extLst>
          </p:cNvPr>
          <p:cNvSpPr/>
          <p:nvPr/>
        </p:nvSpPr>
        <p:spPr>
          <a:xfrm>
            <a:off x="-13844" y="1520849"/>
            <a:ext cx="4011022" cy="4770000"/>
          </a:xfrm>
          <a:prstGeom prst="rect">
            <a:avLst/>
          </a:prstGeom>
          <a:gradFill>
            <a:gsLst>
              <a:gs pos="0">
                <a:schemeClr val="tx1">
                  <a:alpha val="44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19EEE3A4-427B-71CE-638E-B5BB68275586}"/>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154CA3E3-B133-42D6-88B5-3CC31D030184}"/>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587DC6E2-9F4A-7F22-A02F-1C43BE118D10}"/>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909C1D87-6E8F-6114-82BA-6C20B52F5A16}"/>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3DD08C6C-D315-101C-514E-A79232B87833}"/>
              </a:ext>
            </a:extLst>
          </p:cNvPr>
          <p:cNvSpPr>
            <a:spLocks noGrp="1"/>
          </p:cNvSpPr>
          <p:nvPr>
            <p:ph type="body" idx="2"/>
          </p:nvPr>
        </p:nvSpPr>
        <p:spPr>
          <a:xfrm>
            <a:off x="642037" y="1666728"/>
            <a:ext cx="3239450" cy="986037"/>
          </a:xfrm>
        </p:spPr>
        <p:txBody>
          <a:bodyPr/>
          <a:lstStyle/>
          <a:p>
            <a:pPr marR="0" lvl="0" fontAlgn="auto">
              <a:buClrTx/>
              <a:tabLst/>
              <a:defRPr/>
            </a:pPr>
            <a:r>
              <a:rPr lang="en-US" sz="2000" b="0">
                <a:solidFill>
                  <a:schemeClr val="bg1"/>
                </a:solidFill>
              </a:rPr>
              <a:t>Dropbox cuts its procurement cycle by 50% by transforming its procurement, sourcing, and case management operations with Genpact and ServiceNow, moving it a step closer to leveraging gen AI to unlock value.</a:t>
            </a:r>
            <a:endParaRPr lang="en-US" sz="2000" b="0">
              <a:solidFill>
                <a:schemeClr val="bg1"/>
              </a:solidFill>
              <a:sym typeface="Arial"/>
            </a:endParaRPr>
          </a:p>
        </p:txBody>
      </p:sp>
      <p:sp>
        <p:nvSpPr>
          <p:cNvPr id="15" name="TextBox 14">
            <a:extLst>
              <a:ext uri="{FF2B5EF4-FFF2-40B4-BE49-F238E27FC236}">
                <a16:creationId xmlns:a16="http://schemas.microsoft.com/office/drawing/2014/main" id="{FF2EE789-A725-8281-81EB-0EE71393D3BA}"/>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D72C2311-80AA-7EB7-EA4B-AB77D0B9B778}"/>
              </a:ext>
            </a:extLst>
          </p:cNvPr>
          <p:cNvSpPr txBox="1"/>
          <p:nvPr/>
        </p:nvSpPr>
        <p:spPr>
          <a:xfrm>
            <a:off x="8081567" y="2256333"/>
            <a:ext cx="3157450" cy="4882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Replace disconnected, manual processes with a user-friendly, end-to-end, automatically orchestrated, integrated system.</a:t>
            </a:r>
          </a:p>
        </p:txBody>
      </p:sp>
      <p:sp>
        <p:nvSpPr>
          <p:cNvPr id="17" name="TextBox 16">
            <a:extLst>
              <a:ext uri="{FF2B5EF4-FFF2-40B4-BE49-F238E27FC236}">
                <a16:creationId xmlns:a16="http://schemas.microsoft.com/office/drawing/2014/main" id="{2C04D94B-3D51-74E0-F6FB-A5FEAB005CE4}"/>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4A151F8C-ACBB-DD7D-E22C-78C4E4DFC628}"/>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9278D239-E004-4A66-1EB9-F6A7367A4E6E}"/>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B8B131CA-E961-DB04-4FFD-87CE344997AB}"/>
              </a:ext>
            </a:extLst>
          </p:cNvPr>
          <p:cNvSpPr txBox="1"/>
          <p:nvPr/>
        </p:nvSpPr>
        <p:spPr>
          <a:xfrm>
            <a:off x="4347141" y="4273936"/>
            <a:ext cx="3353610" cy="6267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Genpact's Source-to-Pay offering used ServiceNow's AI capabilities to build a highly efficient, unified, cross-functional, and transparent purchasing experience for all employees and vendors.</a:t>
            </a:r>
          </a:p>
        </p:txBody>
      </p:sp>
      <p:grpSp>
        <p:nvGrpSpPr>
          <p:cNvPr id="23" name="Group 22">
            <a:extLst>
              <a:ext uri="{FF2B5EF4-FFF2-40B4-BE49-F238E27FC236}">
                <a16:creationId xmlns:a16="http://schemas.microsoft.com/office/drawing/2014/main" id="{7D9B74B0-D888-483A-1AD4-F16232DB8AB2}"/>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C027A506-7939-1B07-821D-27BB1B07E735}"/>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2A877C69-77DE-42A2-4524-B0F8D7C1DBD9}"/>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13F43669-999D-8C2F-3AEA-2D12793615BB}"/>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3046AFC0-79C1-6122-4D07-6854E572DA23}"/>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0BC9E87B-AD2C-D1FC-CCD2-16756EFBC8A1}"/>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93E10715-D206-DEAE-FC42-7B59B1FBFB45}"/>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B15FDF5F-5130-2751-40A2-537338D3B3F6}"/>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4DA13FC2-211B-B139-2A12-D1962524F4F2}"/>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224EF6DB-2694-B554-F14E-7B6BF3DC05BD}"/>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ECE97157-4451-FFE6-4808-2399F966B365}"/>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A93FA977-006C-0244-6DA3-F68073DFC87B}"/>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6F6E7F4B-27BF-FB23-534A-DA2E34574B12}"/>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8E2D2DDA-0290-5AE5-B8CC-B169FE2A1D09}"/>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B5141525-76B3-BE98-9392-22F68007CEC2}"/>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84CED1A7-A0B1-3B8B-91CD-A247A02201B2}"/>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73AD7C37-6571-F23E-FAF0-902EDC0E9E62}"/>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064D7189-936A-2813-3C30-3051A6ED5DB2}"/>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CDC1D64D-C67B-D2D5-8B2E-FFEE176AEED4}"/>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1B8F5936-5868-44D0-1248-B5BB67EE8F54}"/>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4E4E4A83-E05E-87E5-09BF-2EC9C0049BE4}"/>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0CB953F4-3038-AAA4-0404-03694A88A857}"/>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BCBDFD24-3D4C-5229-24B2-491DA10F5571}"/>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EF64E21A-781D-3FD2-A9DF-1C38F44AA9FB}"/>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4CBB288B-E2E9-153C-303C-1D277429C89B}"/>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E8EF96B8-5ADF-A102-F5E6-368F71BBD3DA}"/>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40735050-5F0F-7BD9-517C-091D4B73321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6CDA4D6F-1C90-3550-ED99-DC692580DA8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3042CA10-84D8-B41E-CDFA-F49C60E469F9}"/>
              </a:ext>
            </a:extLst>
          </p:cNvPr>
          <p:cNvSpPr txBox="1"/>
          <p:nvPr/>
        </p:nvSpPr>
        <p:spPr>
          <a:xfrm>
            <a:off x="8081566" y="4270171"/>
            <a:ext cx="3547215" cy="7421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lvl="3" indent="-215900" fontAlgn="base">
              <a:spcAft>
                <a:spcPts val="300"/>
              </a:spcAft>
              <a:buSzPct val="100000"/>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A 50</a:t>
            </a:r>
            <a:r>
              <a:rPr lang="en-US" sz="900">
                <a:solidFill>
                  <a:srgbClr val="3F3F3F"/>
                </a:solidFill>
                <a:latin typeface="Funnel Sans"/>
              </a:rPr>
              <a:t>%+ reduction in procurement cycle</a:t>
            </a:r>
            <a:endParaRPr lang="en-US"/>
          </a:p>
          <a:p>
            <a:pPr marL="215900" lvl="3" indent="-215900">
              <a:spcAft>
                <a:spcPts val="300"/>
              </a:spcAft>
              <a:buSzPct val="100000"/>
              <a:buBlip>
                <a:blip r:embed="rId4">
                  <a:extLst>
                    <a:ext uri="{96DAC541-7B7A-43D3-8B79-37D633B846F1}">
                      <asvg:svgBlip xmlns:asvg="http://schemas.microsoft.com/office/drawing/2016/SVG/main" r:embed="rId10"/>
                    </a:ext>
                  </a:extLst>
                </a:blip>
              </a:buBlip>
              <a:tabLst>
                <a:tab pos="358775" algn="l"/>
              </a:tabLst>
              <a:defRPr/>
            </a:pPr>
            <a:r>
              <a:rPr lang="en-US" sz="900">
                <a:solidFill>
                  <a:srgbClr val="3F3F3F"/>
                </a:solidFill>
                <a:latin typeface="Funnel Sans"/>
              </a:rPr>
              <a:t>1,000+ ERP and risk assessments automated</a:t>
            </a:r>
            <a:endParaRPr lang="en-US"/>
          </a:p>
          <a:p>
            <a:pPr marL="215900" lvl="3" indent="-215900">
              <a:spcAft>
                <a:spcPts val="300"/>
              </a:spcAft>
              <a:buSzPct val="100000"/>
              <a:buBlip>
                <a:blip r:embed="rId4">
                  <a:extLst>
                    <a:ext uri="{96DAC541-7B7A-43D3-8B79-37D633B846F1}">
                      <asvg:svgBlip xmlns:asvg="http://schemas.microsoft.com/office/drawing/2016/SVG/main" r:embed="rId10"/>
                    </a:ext>
                  </a:extLst>
                </a:blip>
              </a:buBlip>
              <a:tabLst>
                <a:tab pos="358775" algn="l"/>
              </a:tabLst>
              <a:defRPr/>
            </a:pPr>
            <a:r>
              <a:rPr lang="en-US" sz="900">
                <a:solidFill>
                  <a:srgbClr val="3F3F3F"/>
                </a:solidFill>
                <a:latin typeface="Funnel Sans"/>
              </a:rPr>
              <a:t>99% compliance rate with the new process</a:t>
            </a:r>
            <a:endParaRPr lang="en-US"/>
          </a:p>
          <a:p>
            <a:pPr marL="215900" lvl="3" indent="-215900">
              <a:spcAft>
                <a:spcPts val="300"/>
              </a:spcAft>
              <a:buSzPct val="100000"/>
              <a:buBlip>
                <a:blip r:embed="rId4">
                  <a:extLst>
                    <a:ext uri="{96DAC541-7B7A-43D3-8B79-37D633B846F1}">
                      <asvg:svgBlip xmlns:asvg="http://schemas.microsoft.com/office/drawing/2016/SVG/main" r:embed="rId10"/>
                    </a:ext>
                  </a:extLst>
                </a:blip>
              </a:buBlip>
              <a:tabLst>
                <a:tab pos="358775" algn="l"/>
              </a:tabLst>
              <a:defRPr/>
            </a:pPr>
            <a:endParaRPr lang="en-US" sz="900">
              <a:solidFill>
                <a:srgbClr val="3F3F3F"/>
              </a:solidFill>
              <a:latin typeface="Funnel Sans"/>
            </a:endParaRPr>
          </a:p>
        </p:txBody>
      </p:sp>
      <p:sp>
        <p:nvSpPr>
          <p:cNvPr id="5" name="Rounded Rectangle 26">
            <a:extLst>
              <a:ext uri="{FF2B5EF4-FFF2-40B4-BE49-F238E27FC236}">
                <a16:creationId xmlns:a16="http://schemas.microsoft.com/office/drawing/2014/main" id="{65D7EF8E-791F-E132-7B68-1131036488AD}"/>
              </a:ext>
            </a:extLst>
          </p:cNvPr>
          <p:cNvSpPr/>
          <p:nvPr/>
        </p:nvSpPr>
        <p:spPr>
          <a:xfrm>
            <a:off x="9698400" y="283140"/>
            <a:ext cx="181358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Source to Pay | High Tech</a:t>
            </a:r>
          </a:p>
        </p:txBody>
      </p:sp>
      <p:sp>
        <p:nvSpPr>
          <p:cNvPr id="6" name="TextBox 5">
            <a:extLst>
              <a:ext uri="{FF2B5EF4-FFF2-40B4-BE49-F238E27FC236}">
                <a16:creationId xmlns:a16="http://schemas.microsoft.com/office/drawing/2014/main" id="{EEA5C061-D664-2169-E59C-3CB93979F67F}"/>
              </a:ext>
            </a:extLst>
          </p:cNvPr>
          <p:cNvSpPr txBox="1"/>
          <p:nvPr/>
        </p:nvSpPr>
        <p:spPr>
          <a:xfrm>
            <a:off x="4418110"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1219168" rtl="0" eaLnBrk="1" fontAlgn="base" latinLnBrk="0" hangingPunct="0">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1200" cap="none" spc="0" normalizeH="0" baseline="0" noProof="0">
                <a:ln>
                  <a:noFill/>
                </a:ln>
                <a:solidFill>
                  <a:srgbClr val="3F3F3F"/>
                </a:solidFill>
                <a:effectLst/>
                <a:uLnTx/>
                <a:uFillTx/>
                <a:latin typeface="Funnel Sans" pitchFamily="2" charset="0"/>
                <a:ea typeface="+mn-ea"/>
                <a:cs typeface="Arial" panose="020B0604020202020204" pitchFamily="34" charset="0"/>
                <a:sym typeface="Arial"/>
              </a:rPr>
              <a:t>ServiceNow Sourcing and Procurement Operations</a:t>
            </a:r>
          </a:p>
        </p:txBody>
      </p:sp>
      <p:sp>
        <p:nvSpPr>
          <p:cNvPr id="4" name="Title 1">
            <a:extLst>
              <a:ext uri="{FF2B5EF4-FFF2-40B4-BE49-F238E27FC236}">
                <a16:creationId xmlns:a16="http://schemas.microsoft.com/office/drawing/2014/main" id="{EF5464FE-2AD3-9930-E0A7-E746DF06E830}"/>
              </a:ext>
            </a:extLst>
          </p:cNvPr>
          <p:cNvSpPr>
            <a:spLocks noGrp="1"/>
          </p:cNvSpPr>
          <p:nvPr>
            <p:ph type="title"/>
          </p:nvPr>
        </p:nvSpPr>
        <p:spPr>
          <a:xfrm>
            <a:off x="1258300" y="462976"/>
            <a:ext cx="8027214" cy="538901"/>
          </a:xfrm>
        </p:spPr>
        <p:txBody>
          <a:bodyPr/>
          <a:lstStyle/>
          <a:p>
            <a:pPr>
              <a:defRPr/>
            </a:pPr>
            <a:r>
              <a:rPr lang="en-US">
                <a:latin typeface="Funnel Sans ExtraBold"/>
              </a:rPr>
              <a:t>Dropbox cuts its procurement cycle by 50% and counting</a:t>
            </a:r>
          </a:p>
          <a:p>
            <a:pPr>
              <a:defRPr/>
            </a:pPr>
            <a:endParaRPr lang="en-US">
              <a:latin typeface="Funnel Sans ExtraBold" pitchFamily="2" charset="0"/>
            </a:endParaRPr>
          </a:p>
        </p:txBody>
      </p:sp>
      <p:sp>
        <p:nvSpPr>
          <p:cNvPr id="8" name="TextBox 7">
            <a:hlinkClick r:id="rId11"/>
            <a:extLst>
              <a:ext uri="{FF2B5EF4-FFF2-40B4-BE49-F238E27FC236}">
                <a16:creationId xmlns:a16="http://schemas.microsoft.com/office/drawing/2014/main" id="{21543FDE-9287-71A6-4E66-9DCA9A0BA147}"/>
              </a:ext>
            </a:extLst>
          </p:cNvPr>
          <p:cNvSpPr txBox="1"/>
          <p:nvPr/>
        </p:nvSpPr>
        <p:spPr>
          <a:xfrm>
            <a:off x="557032" y="5478494"/>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9" name="TextBox 8">
            <a:hlinkClick r:id="rId12"/>
            <a:extLst>
              <a:ext uri="{FF2B5EF4-FFF2-40B4-BE49-F238E27FC236}">
                <a16:creationId xmlns:a16="http://schemas.microsoft.com/office/drawing/2014/main" id="{278048D6-B3FE-C8D5-AE13-C459736AC638}"/>
              </a:ext>
            </a:extLst>
          </p:cNvPr>
          <p:cNvSpPr txBox="1"/>
          <p:nvPr/>
        </p:nvSpPr>
        <p:spPr>
          <a:xfrm>
            <a:off x="1990392" y="5496477"/>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Funnel Sans" pitchFamily="2" charset="0"/>
                <a:ea typeface="+mn-ea"/>
                <a:cs typeface="Arial"/>
                <a:sym typeface="Arial"/>
              </a:rPr>
              <a:t>Storefront</a:t>
            </a:r>
          </a:p>
        </p:txBody>
      </p:sp>
      <p:sp>
        <p:nvSpPr>
          <p:cNvPr id="2" name="Footer Placeholder 16">
            <a:extLst>
              <a:ext uri="{FF2B5EF4-FFF2-40B4-BE49-F238E27FC236}">
                <a16:creationId xmlns:a16="http://schemas.microsoft.com/office/drawing/2014/main" id="{48638472-635D-3C58-9453-0ABBF83BA9BA}"/>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7333356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20232-5A9F-8E53-DD01-A574266F2DBF}"/>
            </a:ext>
          </a:extLst>
        </p:cNvPr>
        <p:cNvGrpSpPr/>
        <p:nvPr/>
      </p:nvGrpSpPr>
      <p:grpSpPr>
        <a:xfrm>
          <a:off x="0" y="0"/>
          <a:ext cx="0" cy="0"/>
          <a:chOff x="0" y="0"/>
          <a:chExt cx="0" cy="0"/>
        </a:xfrm>
      </p:grpSpPr>
      <p:sp>
        <p:nvSpPr>
          <p:cNvPr id="7" name="Freeform: Shape 6">
            <a:extLst>
              <a:ext uri="{FF2B5EF4-FFF2-40B4-BE49-F238E27FC236}">
                <a16:creationId xmlns:a16="http://schemas.microsoft.com/office/drawing/2014/main" id="{E8410082-B016-D589-1D74-8D039A75F7FB}"/>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solidFill>
                <a:srgbClr val="FFFDFF"/>
              </a:solidFill>
              <a:latin typeface="Aptos" panose="02110004020202020204"/>
            </a:endParaRPr>
          </a:p>
        </p:txBody>
      </p:sp>
      <p:sp>
        <p:nvSpPr>
          <p:cNvPr id="13" name="Rectangle 12">
            <a:extLst>
              <a:ext uri="{FF2B5EF4-FFF2-40B4-BE49-F238E27FC236}">
                <a16:creationId xmlns:a16="http://schemas.microsoft.com/office/drawing/2014/main" id="{362BFBD7-E793-AFDC-4DBD-C7CE855D98A4}"/>
              </a:ext>
            </a:extLst>
          </p:cNvPr>
          <p:cNvSpPr/>
          <p:nvPr/>
        </p:nvSpPr>
        <p:spPr>
          <a:xfrm>
            <a:off x="-13844" y="1520849"/>
            <a:ext cx="5208414" cy="4770000"/>
          </a:xfrm>
          <a:prstGeom prst="rect">
            <a:avLst/>
          </a:prstGeom>
          <a:gradFill>
            <a:gsLst>
              <a:gs pos="0">
                <a:schemeClr val="tx1">
                  <a:alpha val="58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69817191-A030-489F-38A3-0E813409FF12}"/>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27A5E99F-D90C-B0F5-792D-F08DCD3D3794}"/>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6CB800D3-8DB2-0578-FAAB-07C5935D59BC}"/>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50FAE7E1-7178-F708-6741-1A1AE1BF1B67}"/>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EAFDC01F-8EF6-F0DB-98E6-C30F607618EB}"/>
              </a:ext>
            </a:extLst>
          </p:cNvPr>
          <p:cNvSpPr>
            <a:spLocks noGrp="1"/>
          </p:cNvSpPr>
          <p:nvPr>
            <p:ph type="body" idx="2"/>
          </p:nvPr>
        </p:nvSpPr>
        <p:spPr>
          <a:xfrm>
            <a:off x="642037" y="1666728"/>
            <a:ext cx="3239450" cy="986037"/>
          </a:xfrm>
        </p:spPr>
        <p:txBody>
          <a:bodyPr/>
          <a:lstStyle/>
          <a:p>
            <a:pPr marR="0" lvl="0" fontAlgn="auto">
              <a:buClrTx/>
              <a:tabLst/>
              <a:defRPr/>
            </a:pPr>
            <a:r>
              <a:rPr lang="en-US" sz="2000" b="0">
                <a:solidFill>
                  <a:schemeClr val="bg1"/>
                </a:solidFill>
                <a:latin typeface="Funnel Sans"/>
              </a:rPr>
              <a:t>Generative AI accelerates growth for a global cloud provider.</a:t>
            </a:r>
            <a:endParaRPr lang="en-US" sz="2000" b="0">
              <a:solidFill>
                <a:schemeClr val="bg1"/>
              </a:solidFill>
              <a:sym typeface="Arial"/>
            </a:endParaRPr>
          </a:p>
        </p:txBody>
      </p:sp>
      <p:sp>
        <p:nvSpPr>
          <p:cNvPr id="15" name="TextBox 14">
            <a:extLst>
              <a:ext uri="{FF2B5EF4-FFF2-40B4-BE49-F238E27FC236}">
                <a16:creationId xmlns:a16="http://schemas.microsoft.com/office/drawing/2014/main" id="{A581705C-3562-3289-EB88-F478474E9A7A}"/>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7EDC4E71-04B2-D581-F183-D7A0D76F58DB}"/>
              </a:ext>
            </a:extLst>
          </p:cNvPr>
          <p:cNvSpPr txBox="1"/>
          <p:nvPr/>
        </p:nvSpPr>
        <p:spPr>
          <a:xfrm>
            <a:off x="8081567" y="2256333"/>
            <a:ext cx="3157450" cy="94217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Access to reliable information to grow its data center business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 scalable, accessible, and centralized solution that extracts, cleanses, and enriches data for the bill of material (BOM) used for setting up data centers worldwide</a:t>
            </a:r>
          </a:p>
        </p:txBody>
      </p:sp>
      <p:sp>
        <p:nvSpPr>
          <p:cNvPr id="17" name="TextBox 16">
            <a:extLst>
              <a:ext uri="{FF2B5EF4-FFF2-40B4-BE49-F238E27FC236}">
                <a16:creationId xmlns:a16="http://schemas.microsoft.com/office/drawing/2014/main" id="{32826C04-BAEB-4784-5ADD-B369BD3F67CB}"/>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EDB27C60-4B15-04B0-B986-3690EEE14317}"/>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62DFF596-3674-9CD0-8E8D-438E4E61C867}"/>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05E339D9-F9B6-CF7B-45C0-9C10EFF65F4F}"/>
              </a:ext>
            </a:extLst>
          </p:cNvPr>
          <p:cNvSpPr txBox="1"/>
          <p:nvPr/>
        </p:nvSpPr>
        <p:spPr>
          <a:xfrm>
            <a:off x="4347141" y="4273936"/>
            <a:ext cx="3353610" cy="108067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Designed and implemented a generative AI solution to fetch and validate the part numbers of components used in the setting up of data centers and generate an accurate BOM needed to order the parts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Improved data validity to increase trust in the system of records and reduce the time previously spent checking for errors or inaccuracies</a:t>
            </a:r>
          </a:p>
        </p:txBody>
      </p:sp>
      <p:grpSp>
        <p:nvGrpSpPr>
          <p:cNvPr id="23" name="Group 22">
            <a:extLst>
              <a:ext uri="{FF2B5EF4-FFF2-40B4-BE49-F238E27FC236}">
                <a16:creationId xmlns:a16="http://schemas.microsoft.com/office/drawing/2014/main" id="{EC82B2D8-8D66-E8FE-0346-68FE65DA3F6A}"/>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507D7D2A-29B1-C084-34E3-416BACE6F07A}"/>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8FC75A75-F1B3-A3E3-41BC-FEFE1DF75EFB}"/>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88DBC9F9-00C2-9A05-1E88-0CC8DD593D4D}"/>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D880AF20-B62A-5CC7-D3BF-2EE67EBF4774}"/>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EC6BE167-1FB0-BE2E-B3ED-6C1C70C9D6C7}"/>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3D704177-AAC6-E734-28E3-E72C54BFD8C3}"/>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DD4C0934-E499-7C08-9611-5A9877F02508}"/>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513E00BB-9B05-76B9-9705-5CE117CA0DA2}"/>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84BDB03E-A6BA-94F1-6E72-8C946BAF741D}"/>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AA941660-699C-3E19-EA19-997FAFA32959}"/>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980180E9-8AB4-354C-75A2-C6876FC2B1C2}"/>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EE779628-BE83-3854-90D0-21C1565FFF3F}"/>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D8C84737-31EB-E8FE-ACA2-A84290CB1050}"/>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A5EDA02B-70F5-CFAE-B6EB-3C157BC8431C}"/>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DD5BF6A5-EB46-2AAA-EA54-A6DC9C4275C2}"/>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88355B89-A869-3F03-4BFB-99908796C8BE}"/>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CF4077F9-83A1-FB85-7F70-677686872385}"/>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2F8E8245-BB1B-33A5-C739-E7CF33652DF0}"/>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A5C1E26A-7DD7-8A57-6ADA-1E62956D8AEE}"/>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355FA06F-E1CF-BD6C-F2C7-8F5EECBEA619}"/>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00B0D31B-085B-884A-AA03-8D81A829FC3B}"/>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23E2A3E0-BFDB-D58D-0A86-210CB9DF5D26}"/>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F6BA2805-CD32-750A-80F8-E9D967467ABF}"/>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93889062-B577-C780-BCF0-6A217B706FF8}"/>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7FE243DE-7E3B-4BE8-96EF-B534535B6D3A}"/>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5F28E757-3865-4F69-72CD-1B555D74D32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6B17F9F4-5C34-1E38-B73C-D34FAFF25CD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3F32E1A8-2051-99C3-43D6-5FA9DB722AD1}"/>
              </a:ext>
            </a:extLst>
          </p:cNvPr>
          <p:cNvSpPr txBox="1"/>
          <p:nvPr/>
        </p:nvSpPr>
        <p:spPr>
          <a:xfrm>
            <a:off x="8081566" y="4270171"/>
            <a:ext cx="3547215" cy="11191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 viable solution to accelerate data center growth and achieve faster speed to market</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Increased operational efficiency and lower costs with the help of generative AI</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Improved spending and inventory visibility, leading to a reduction in total cost of ownership and working capital optimization</a:t>
            </a:r>
          </a:p>
        </p:txBody>
      </p:sp>
      <p:sp>
        <p:nvSpPr>
          <p:cNvPr id="5" name="Rounded Rectangle 26">
            <a:extLst>
              <a:ext uri="{FF2B5EF4-FFF2-40B4-BE49-F238E27FC236}">
                <a16:creationId xmlns:a16="http://schemas.microsoft.com/office/drawing/2014/main" id="{00217FAD-704F-32CF-654B-F071C11B1286}"/>
              </a:ext>
            </a:extLst>
          </p:cNvPr>
          <p:cNvSpPr/>
          <p:nvPr/>
        </p:nvSpPr>
        <p:spPr>
          <a:xfrm>
            <a:off x="8923020" y="283140"/>
            <a:ext cx="258896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Infrastructure management | High Tech</a:t>
            </a:r>
          </a:p>
        </p:txBody>
      </p:sp>
      <p:sp>
        <p:nvSpPr>
          <p:cNvPr id="6" name="TextBox 5">
            <a:extLst>
              <a:ext uri="{FF2B5EF4-FFF2-40B4-BE49-F238E27FC236}">
                <a16:creationId xmlns:a16="http://schemas.microsoft.com/office/drawing/2014/main" id="{6DF7AECA-F18C-68C0-3FEA-7CA3B996C99D}"/>
              </a:ext>
            </a:extLst>
          </p:cNvPr>
          <p:cNvSpPr txBox="1"/>
          <p:nvPr/>
        </p:nvSpPr>
        <p:spPr>
          <a:xfrm>
            <a:off x="4418110" y="2256333"/>
            <a:ext cx="3318058" cy="74211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Gen AI</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Optical character recognition (OCR) </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Machine learning models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PaLM 2</a:t>
            </a:r>
          </a:p>
        </p:txBody>
      </p:sp>
      <p:sp>
        <p:nvSpPr>
          <p:cNvPr id="4" name="Title 1">
            <a:extLst>
              <a:ext uri="{FF2B5EF4-FFF2-40B4-BE49-F238E27FC236}">
                <a16:creationId xmlns:a16="http://schemas.microsoft.com/office/drawing/2014/main" id="{D2F7935D-45DD-0A7A-FC6F-8638B03E72D1}"/>
              </a:ext>
            </a:extLst>
          </p:cNvPr>
          <p:cNvSpPr>
            <a:spLocks noGrp="1"/>
          </p:cNvSpPr>
          <p:nvPr>
            <p:ph type="title"/>
          </p:nvPr>
        </p:nvSpPr>
        <p:spPr>
          <a:xfrm>
            <a:off x="1258300" y="462976"/>
            <a:ext cx="7060917" cy="538901"/>
          </a:xfrm>
        </p:spPr>
        <p:txBody>
          <a:bodyPr/>
          <a:lstStyle/>
          <a:p>
            <a:pPr>
              <a:defRPr/>
            </a:pPr>
            <a:r>
              <a:rPr lang="en-US">
                <a:latin typeface="Funnel Sans ExtraBold" pitchFamily="2" charset="0"/>
              </a:rPr>
              <a:t>Gen AI accelerates growth for a global cloud provider</a:t>
            </a:r>
          </a:p>
        </p:txBody>
      </p:sp>
      <p:sp>
        <p:nvSpPr>
          <p:cNvPr id="2" name="TextBox 1">
            <a:hlinkClick r:id="rId10"/>
            <a:extLst>
              <a:ext uri="{FF2B5EF4-FFF2-40B4-BE49-F238E27FC236}">
                <a16:creationId xmlns:a16="http://schemas.microsoft.com/office/drawing/2014/main" id="{05DB7312-893B-8697-52CA-82C16B7AC84E}"/>
              </a:ext>
            </a:extLst>
          </p:cNvPr>
          <p:cNvSpPr txBox="1"/>
          <p:nvPr/>
        </p:nvSpPr>
        <p:spPr>
          <a:xfrm>
            <a:off x="557032" y="5478494"/>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8" name="Footer Placeholder 16">
            <a:extLst>
              <a:ext uri="{FF2B5EF4-FFF2-40B4-BE49-F238E27FC236}">
                <a16:creationId xmlns:a16="http://schemas.microsoft.com/office/drawing/2014/main" id="{92587369-3BFA-B659-7799-0F41B4A46C4D}"/>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713108864"/>
      </p:ext>
    </p:extLst>
  </p:cSld>
  <p:clrMapOvr>
    <a:masterClrMapping/>
  </p:clrMapOvr>
</p:sld>
</file>

<file path=ppt/theme/theme1.xml><?xml version="1.0" encoding="utf-8"?>
<a:theme xmlns:a="http://schemas.openxmlformats.org/drawingml/2006/main" name="Custom Design">
  <a:themeElements>
    <a:clrScheme name="Custom 148">
      <a:dk1>
        <a:srgbClr val="161916"/>
      </a:dk1>
      <a:lt1>
        <a:srgbClr val="FFFDFF"/>
      </a:lt1>
      <a:dk2>
        <a:srgbClr val="161916"/>
      </a:dk2>
      <a:lt2>
        <a:srgbClr val="FDF8F4"/>
      </a:lt2>
      <a:accent1>
        <a:srgbClr val="FD4E59"/>
      </a:accent1>
      <a:accent2>
        <a:srgbClr val="6D7069"/>
      </a:accent2>
      <a:accent3>
        <a:srgbClr val="FFAB28"/>
      </a:accent3>
      <a:accent4>
        <a:srgbClr val="161916"/>
      </a:accent4>
      <a:accent5>
        <a:srgbClr val="494949"/>
      </a:accent5>
      <a:accent6>
        <a:srgbClr val="FFF0DC"/>
      </a:accent6>
      <a:hlink>
        <a:srgbClr val="FE4F58"/>
      </a:hlink>
      <a:folHlink>
        <a:srgbClr val="FFAD2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76F38C3A604F448DC00A667CF5567C" ma:contentTypeVersion="18" ma:contentTypeDescription="Create a new document." ma:contentTypeScope="" ma:versionID="a366ae83c922f961ee1a2ff11501752e">
  <xsd:schema xmlns:xsd="http://www.w3.org/2001/XMLSchema" xmlns:xs="http://www.w3.org/2001/XMLSchema" xmlns:p="http://schemas.microsoft.com/office/2006/metadata/properties" xmlns:ns2="24efd74e-70fc-4ae7-9af1-193f4b512e31" xmlns:ns3="bd251cb2-1da6-4860-af86-f9dc13914816" xmlns:ns4="372e849b-fc60-49fc-88ef-6f6a3a7352cc" targetNamespace="http://schemas.microsoft.com/office/2006/metadata/properties" ma:root="true" ma:fieldsID="3961dd6af6b1ea07efe4b179702e266d" ns2:_="" ns3:_="" ns4:_="">
    <xsd:import namespace="24efd74e-70fc-4ae7-9af1-193f4b512e31"/>
    <xsd:import namespace="bd251cb2-1da6-4860-af86-f9dc13914816"/>
    <xsd:import namespace="372e849b-fc60-49fc-88ef-6f6a3a7352c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efd74e-70fc-4ae7-9af1-193f4b512e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c962de5-690c-40f6-9925-46ff4f3fc1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d251cb2-1da6-4860-af86-f9dc1391481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72e849b-fc60-49fc-88ef-6f6a3a7352cc"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5d3c573b-1548-4a47-afd1-41f442222deb}" ma:internalName="TaxCatchAll" ma:showField="CatchAllData" ma:web="bd251cb2-1da6-4860-af86-f9dc139148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72e849b-fc60-49fc-88ef-6f6a3a7352cc" xsi:nil="true"/>
    <lcf76f155ced4ddcb4097134ff3c332f xmlns="24efd74e-70fc-4ae7-9af1-193f4b512e3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2650FF-3009-43F2-B746-4876D3CEBC5A}">
  <ds:schemaRefs>
    <ds:schemaRef ds:uri="24efd74e-70fc-4ae7-9af1-193f4b512e31"/>
    <ds:schemaRef ds:uri="372e849b-fc60-49fc-88ef-6f6a3a7352cc"/>
    <ds:schemaRef ds:uri="bd251cb2-1da6-4860-af86-f9dc139148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C7FB29C-10F2-4698-AA4E-399E5AC39323}">
  <ds:schemaRefs>
    <ds:schemaRef ds:uri="http://www.w3.org/XML/1998/namespace"/>
    <ds:schemaRef ds:uri="http://purl.org/dc/dcmitype/"/>
    <ds:schemaRef ds:uri="bd251cb2-1da6-4860-af86-f9dc13914816"/>
    <ds:schemaRef ds:uri="http://schemas.microsoft.com/office/2006/documentManagement/types"/>
    <ds:schemaRef ds:uri="http://schemas.microsoft.com/office/2006/metadata/properties"/>
    <ds:schemaRef ds:uri="http://schemas.microsoft.com/office/infopath/2007/PartnerControls"/>
    <ds:schemaRef ds:uri="http://purl.org/dc/elements/1.1/"/>
    <ds:schemaRef ds:uri="http://purl.org/dc/terms/"/>
    <ds:schemaRef ds:uri="372e849b-fc60-49fc-88ef-6f6a3a7352cc"/>
    <ds:schemaRef ds:uri="http://schemas.openxmlformats.org/package/2006/metadata/core-properties"/>
    <ds:schemaRef ds:uri="24efd74e-70fc-4ae7-9af1-193f4b512e31"/>
  </ds:schemaRefs>
</ds:datastoreItem>
</file>

<file path=customXml/itemProps3.xml><?xml version="1.0" encoding="utf-8"?>
<ds:datastoreItem xmlns:ds="http://schemas.openxmlformats.org/officeDocument/2006/customXml" ds:itemID="{CD19FF71-DE7A-4B4B-BB18-934F4FB0C5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43</TotalTime>
  <Words>1345</Words>
  <Application>Microsoft Office PowerPoint</Application>
  <PresentationFormat>Widescreen</PresentationFormat>
  <Paragraphs>159</Paragraphs>
  <Slides>8</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Aptos</vt:lpstr>
      <vt:lpstr>Arial</vt:lpstr>
      <vt:lpstr>Funnel Sans</vt:lpstr>
      <vt:lpstr>Funnel Sans ExtraBold</vt:lpstr>
      <vt:lpstr>Custom Design</vt:lpstr>
      <vt:lpstr>CLIENT STORIES</vt:lpstr>
      <vt:lpstr>PowerPoint Presentation</vt:lpstr>
      <vt:lpstr>PowerPoint Presentation</vt:lpstr>
      <vt:lpstr>PowerPoint Presentation</vt:lpstr>
      <vt:lpstr>PowerPoint Presentation</vt:lpstr>
      <vt:lpstr>PowerPoint Presentation</vt:lpstr>
      <vt:lpstr>Dropbox cuts its procurement cycle by 50% and counting </vt:lpstr>
      <vt:lpstr>Gen AI accelerates growth for a global cloud provider</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Erica Cooper</dc:creator>
  <cp:keywords/>
  <dc:description/>
  <cp:lastModifiedBy>Kulkarni, Shubhangee</cp:lastModifiedBy>
  <cp:revision>17</cp:revision>
  <cp:lastPrinted>2024-12-13T12:20:15Z</cp:lastPrinted>
  <dcterms:created xsi:type="dcterms:W3CDTF">2024-12-13T08:30:06Z</dcterms:created>
  <dcterms:modified xsi:type="dcterms:W3CDTF">2025-03-19T09:20:13Z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0x010100CC76F38C3A604F448DC00A667CF5567C</vt:lpwstr>
  </property>
</Properties>
</file>